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74" r:id="rId8"/>
    <p:sldId id="260" r:id="rId9"/>
    <p:sldId id="261" r:id="rId10"/>
    <p:sldId id="280" r:id="rId11"/>
    <p:sldId id="262" r:id="rId12"/>
    <p:sldId id="263" r:id="rId13"/>
    <p:sldId id="277" r:id="rId14"/>
    <p:sldId id="278" r:id="rId15"/>
    <p:sldId id="279" r:id="rId16"/>
    <p:sldId id="287" r:id="rId17"/>
    <p:sldId id="288" r:id="rId18"/>
    <p:sldId id="289" r:id="rId19"/>
    <p:sldId id="290" r:id="rId20"/>
    <p:sldId id="291" r:id="rId21"/>
    <p:sldId id="292" r:id="rId22"/>
    <p:sldId id="286" r:id="rId23"/>
    <p:sldId id="265" r:id="rId24"/>
    <p:sldId id="266" r:id="rId25"/>
    <p:sldId id="281" r:id="rId26"/>
    <p:sldId id="282" r:id="rId27"/>
    <p:sldId id="283" r:id="rId28"/>
    <p:sldId id="273" r:id="rId2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notesSlide" Target="../notesSlides/notesSlide9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9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2" Type="http://schemas.openxmlformats.org/officeDocument/2006/relationships/notesSlide" Target="../notesSlides/notesSlide10.xml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17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5" Type="http://schemas.openxmlformats.org/officeDocument/2006/relationships/notesSlide" Target="../notesSlides/notesSlide11.xml"/><Relationship Id="rId14" Type="http://schemas.openxmlformats.org/officeDocument/2006/relationships/slideLayout" Target="../slideLayouts/slideLayout2.xml"/><Relationship Id="rId13" Type="http://schemas.openxmlformats.org/officeDocument/2006/relationships/image" Target="../media/image20.png"/><Relationship Id="rId12" Type="http://schemas.openxmlformats.org/officeDocument/2006/relationships/image" Target="../media/image19.png"/><Relationship Id="rId11" Type="http://schemas.openxmlformats.org/officeDocument/2006/relationships/image" Target="../media/image18.png"/><Relationship Id="rId10" Type="http://schemas.openxmlformats.org/officeDocument/2006/relationships/tags" Target="../tags/tag26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34.xml"/><Relationship Id="rId8" Type="http://schemas.openxmlformats.org/officeDocument/2006/relationships/tags" Target="../tags/tag33.xml"/><Relationship Id="rId7" Type="http://schemas.openxmlformats.org/officeDocument/2006/relationships/tags" Target="../tags/tag32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4" Type="http://schemas.openxmlformats.org/officeDocument/2006/relationships/notesSlide" Target="../notesSlides/notesSlide12.xml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23.png"/><Relationship Id="rId11" Type="http://schemas.openxmlformats.org/officeDocument/2006/relationships/image" Target="../media/image22.png"/><Relationship Id="rId10" Type="http://schemas.openxmlformats.org/officeDocument/2006/relationships/image" Target="../media/image21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2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image" Target="../media/image25.png"/><Relationship Id="rId3" Type="http://schemas.openxmlformats.org/officeDocument/2006/relationships/tags" Target="../tags/tag35.xml"/><Relationship Id="rId2" Type="http://schemas.openxmlformats.org/officeDocument/2006/relationships/image" Target="../media/image24.png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38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2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85" y="4443730"/>
            <a:ext cx="4045585" cy="622935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192" y="4443984"/>
            <a:ext cx="3858768" cy="59436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5202936" y="4562856"/>
            <a:ext cx="33832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Date: 2025.6.11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1078992" y="4562856"/>
            <a:ext cx="33832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zh-CN" alt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汇报人</a:t>
            </a:r>
            <a:r>
              <a:rPr 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</a:t>
            </a:r>
            <a:r>
              <a:rPr lang="zh-CN" alt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陈彤、</a:t>
            </a:r>
            <a:r>
              <a:rPr lang="zh-CN" alt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张佳欣、徐鹏强</a:t>
            </a:r>
            <a:r>
              <a:rPr lang="en-US" sz="232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829310" y="2162810"/>
            <a:ext cx="7994650" cy="18472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7690"/>
              </a:lnSpc>
              <a:buNone/>
            </a:pPr>
            <a:r>
              <a:rPr lang="zh-CN" altLang="en-US" sz="641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校园二手平台</a:t>
            </a:r>
            <a:r>
              <a:rPr lang="en-US" sz="641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项目</a:t>
            </a:r>
            <a:endParaRPr lang="en-US" sz="64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890"/>
            <a:ext cx="14630400" cy="8238744"/>
          </a:xfrm>
          <a:prstGeom prst="rect">
            <a:avLst/>
          </a:prstGeom>
        </p:spPr>
      </p:pic>
      <p:sp>
        <p:nvSpPr>
          <p:cNvPr id="8" name="Text 0"/>
          <p:cNvSpPr/>
          <p:nvPr>
            <p:custDataLst>
              <p:tags r:id="rId2"/>
            </p:custDataLst>
          </p:nvPr>
        </p:nvSpPr>
        <p:spPr>
          <a:xfrm>
            <a:off x="5952744" y="5010912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0" name="Text 2"/>
          <p:cNvSpPr/>
          <p:nvPr>
            <p:custDataLst>
              <p:tags r:id="rId3"/>
            </p:custDataLst>
          </p:nvPr>
        </p:nvSpPr>
        <p:spPr>
          <a:xfrm>
            <a:off x="7726680" y="558698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1" name="Text 3"/>
          <p:cNvSpPr/>
          <p:nvPr>
            <p:custDataLst>
              <p:tags r:id="rId4"/>
            </p:custDataLst>
          </p:nvPr>
        </p:nvSpPr>
        <p:spPr>
          <a:xfrm>
            <a:off x="7726680" y="25603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2" name="Text 4"/>
          <p:cNvSpPr/>
          <p:nvPr>
            <p:custDataLst>
              <p:tags r:id="rId5"/>
            </p:custDataLst>
          </p:nvPr>
        </p:nvSpPr>
        <p:spPr>
          <a:xfrm>
            <a:off x="8823960" y="407822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3" name="Text 5"/>
          <p:cNvSpPr/>
          <p:nvPr>
            <p:custDataLst>
              <p:tags r:id="rId6"/>
            </p:custDataLst>
          </p:nvPr>
        </p:nvSpPr>
        <p:spPr>
          <a:xfrm>
            <a:off x="10177272" y="4251960"/>
            <a:ext cx="3511296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4" name="Text 6"/>
          <p:cNvSpPr/>
          <p:nvPr>
            <p:custDataLst>
              <p:tags r:id="rId7"/>
            </p:custDataLst>
          </p:nvPr>
        </p:nvSpPr>
        <p:spPr>
          <a:xfrm>
            <a:off x="9710928" y="2624328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5" name="Text 7"/>
          <p:cNvSpPr/>
          <p:nvPr>
            <p:custDataLst>
              <p:tags r:id="rId8"/>
            </p:custDataLst>
          </p:nvPr>
        </p:nvSpPr>
        <p:spPr>
          <a:xfrm>
            <a:off x="950976" y="547725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7" name="Text 9"/>
          <p:cNvSpPr/>
          <p:nvPr/>
        </p:nvSpPr>
        <p:spPr>
          <a:xfrm>
            <a:off x="384810" y="1426845"/>
            <a:ext cx="7592060" cy="42144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技术栈：Vue3 + TypeScript + Pinia +Element Plus + Axios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主要功能：商品浏览、筛选、发布、评论、收藏、下单、订单管理等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主要页面：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-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商品总览页（商品筛选与浏览）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-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商品详情页（商品信息、评论、收藏、下单等）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-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我的商品页（管理自己发布的商品）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-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发布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/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编辑商品页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-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订单页、收藏页、足迹页等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zh-CN" altLang="en-US" sz="464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en-US" sz="4640" dirty="0"/>
          </a:p>
        </p:txBody>
      </p:sp>
      <p:sp>
        <p:nvSpPr>
          <p:cNvPr id="18" name="Text 10"/>
          <p:cNvSpPr/>
          <p:nvPr>
            <p:custDataLst>
              <p:tags r:id="rId9"/>
            </p:custDataLst>
          </p:nvPr>
        </p:nvSpPr>
        <p:spPr>
          <a:xfrm>
            <a:off x="9710928" y="588873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9" name="Text 11"/>
          <p:cNvSpPr/>
          <p:nvPr>
            <p:custDataLst>
              <p:tags r:id="rId10"/>
            </p:custDataLst>
          </p:nvPr>
        </p:nvSpPr>
        <p:spPr>
          <a:xfrm>
            <a:off x="831850" y="1918335"/>
            <a:ext cx="6054725" cy="47625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4" name="Text 9"/>
          <p:cNvSpPr/>
          <p:nvPr/>
        </p:nvSpPr>
        <p:spPr>
          <a:xfrm>
            <a:off x="286639" y="255905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l">
              <a:lnSpc>
                <a:spcPts val="5570"/>
              </a:lnSpc>
              <a:buNone/>
            </a:pP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简述</a:t>
            </a:r>
            <a:endParaRPr lang="zh-CN" altLang="en-US" sz="464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890"/>
            <a:ext cx="14791055" cy="8238490"/>
          </a:xfrm>
          <a:prstGeom prst="rect">
            <a:avLst/>
          </a:prstGeom>
        </p:spPr>
      </p:pic>
      <p:sp>
        <p:nvSpPr>
          <p:cNvPr id="8" name="Text 0"/>
          <p:cNvSpPr/>
          <p:nvPr>
            <p:custDataLst>
              <p:tags r:id="rId2"/>
            </p:custDataLst>
          </p:nvPr>
        </p:nvSpPr>
        <p:spPr>
          <a:xfrm>
            <a:off x="5952744" y="5010912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0" name="Text 2"/>
          <p:cNvSpPr/>
          <p:nvPr>
            <p:custDataLst>
              <p:tags r:id="rId3"/>
            </p:custDataLst>
          </p:nvPr>
        </p:nvSpPr>
        <p:spPr>
          <a:xfrm>
            <a:off x="7726680" y="558698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1" name="Text 3"/>
          <p:cNvSpPr/>
          <p:nvPr>
            <p:custDataLst>
              <p:tags r:id="rId4"/>
            </p:custDataLst>
          </p:nvPr>
        </p:nvSpPr>
        <p:spPr>
          <a:xfrm>
            <a:off x="7726680" y="25603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2" name="Text 4"/>
          <p:cNvSpPr/>
          <p:nvPr>
            <p:custDataLst>
              <p:tags r:id="rId5"/>
            </p:custDataLst>
          </p:nvPr>
        </p:nvSpPr>
        <p:spPr>
          <a:xfrm>
            <a:off x="8823960" y="407822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3" name="Text 5"/>
          <p:cNvSpPr/>
          <p:nvPr>
            <p:custDataLst>
              <p:tags r:id="rId6"/>
            </p:custDataLst>
          </p:nvPr>
        </p:nvSpPr>
        <p:spPr>
          <a:xfrm>
            <a:off x="10177272" y="4251960"/>
            <a:ext cx="3511296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4" name="Text 6"/>
          <p:cNvSpPr/>
          <p:nvPr>
            <p:custDataLst>
              <p:tags r:id="rId7"/>
            </p:custDataLst>
          </p:nvPr>
        </p:nvSpPr>
        <p:spPr>
          <a:xfrm>
            <a:off x="9710928" y="2624328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5" name="Text 7"/>
          <p:cNvSpPr/>
          <p:nvPr>
            <p:custDataLst>
              <p:tags r:id="rId8"/>
            </p:custDataLst>
          </p:nvPr>
        </p:nvSpPr>
        <p:spPr>
          <a:xfrm>
            <a:off x="950976" y="547725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7" name="Text 9"/>
          <p:cNvSpPr/>
          <p:nvPr/>
        </p:nvSpPr>
        <p:spPr>
          <a:xfrm>
            <a:off x="117094" y="95250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商品详情页</a:t>
            </a:r>
            <a:endParaRPr lang="zh-CN" altLang="en-US" sz="4640" dirty="0"/>
          </a:p>
        </p:txBody>
      </p:sp>
      <p:sp>
        <p:nvSpPr>
          <p:cNvPr id="18" name="Text 10"/>
          <p:cNvSpPr/>
          <p:nvPr>
            <p:custDataLst>
              <p:tags r:id="rId9"/>
            </p:custDataLst>
          </p:nvPr>
        </p:nvSpPr>
        <p:spPr>
          <a:xfrm>
            <a:off x="9710928" y="588873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0"/>
          <a:srcRect l="-111" t="34265" r="-103" b="34333"/>
          <a:stretch>
            <a:fillRect/>
          </a:stretch>
        </p:blipFill>
        <p:spPr>
          <a:xfrm>
            <a:off x="544195" y="1196340"/>
            <a:ext cx="7445375" cy="504888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519795" y="1058545"/>
            <a:ext cx="5353050" cy="6128385"/>
          </a:xfrm>
          <a:prstGeom prst="rect">
            <a:avLst/>
          </a:prstGeom>
        </p:spPr>
        <p:txBody>
          <a:bodyPr>
            <a:noAutofit/>
          </a:bodyPr>
          <a:p>
            <a:pPr marL="0" indent="0"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None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一、技术实现：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使用ref和onMounted管理商品数据和用户信息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通过接口获取商品详情、卖家信息、评论等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评论区递归组件实现多级回复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权限判断（本人商品不显示购买按钮）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异步操作后自动刷新数据，提升用户体验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indent="0"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None/>
            </a:pP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indent="0"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None/>
            </a:pP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None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二、难点与亮点：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评论区树形结构构建与头像处理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收藏/想要/浏览等多种交互的状态管理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细节优化：下单弹窗、评论输入校验、操作反馈等</a:t>
            </a:r>
            <a:endParaRPr lang="zh-CN" altLang="en-US" sz="185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890"/>
            <a:ext cx="14791055" cy="8238490"/>
          </a:xfrm>
          <a:prstGeom prst="rect">
            <a:avLst/>
          </a:prstGeom>
        </p:spPr>
      </p:pic>
      <p:sp>
        <p:nvSpPr>
          <p:cNvPr id="8" name="Text 0"/>
          <p:cNvSpPr/>
          <p:nvPr>
            <p:custDataLst>
              <p:tags r:id="rId2"/>
            </p:custDataLst>
          </p:nvPr>
        </p:nvSpPr>
        <p:spPr>
          <a:xfrm>
            <a:off x="5952744" y="5010912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0" name="Text 2"/>
          <p:cNvSpPr/>
          <p:nvPr>
            <p:custDataLst>
              <p:tags r:id="rId3"/>
            </p:custDataLst>
          </p:nvPr>
        </p:nvSpPr>
        <p:spPr>
          <a:xfrm>
            <a:off x="7726680" y="558698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1" name="Text 3"/>
          <p:cNvSpPr/>
          <p:nvPr>
            <p:custDataLst>
              <p:tags r:id="rId4"/>
            </p:custDataLst>
          </p:nvPr>
        </p:nvSpPr>
        <p:spPr>
          <a:xfrm>
            <a:off x="7726680" y="25603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2" name="Text 4"/>
          <p:cNvSpPr/>
          <p:nvPr>
            <p:custDataLst>
              <p:tags r:id="rId5"/>
            </p:custDataLst>
          </p:nvPr>
        </p:nvSpPr>
        <p:spPr>
          <a:xfrm>
            <a:off x="8823960" y="407822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3" name="Text 5"/>
          <p:cNvSpPr/>
          <p:nvPr>
            <p:custDataLst>
              <p:tags r:id="rId6"/>
            </p:custDataLst>
          </p:nvPr>
        </p:nvSpPr>
        <p:spPr>
          <a:xfrm>
            <a:off x="10177272" y="4251960"/>
            <a:ext cx="3511296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4" name="Text 6"/>
          <p:cNvSpPr/>
          <p:nvPr>
            <p:custDataLst>
              <p:tags r:id="rId7"/>
            </p:custDataLst>
          </p:nvPr>
        </p:nvSpPr>
        <p:spPr>
          <a:xfrm>
            <a:off x="9710928" y="2624328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5" name="Text 7"/>
          <p:cNvSpPr/>
          <p:nvPr>
            <p:custDataLst>
              <p:tags r:id="rId8"/>
            </p:custDataLst>
          </p:nvPr>
        </p:nvSpPr>
        <p:spPr>
          <a:xfrm>
            <a:off x="950976" y="547725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7" name="Text 9"/>
          <p:cNvSpPr/>
          <p:nvPr/>
        </p:nvSpPr>
        <p:spPr>
          <a:xfrm>
            <a:off x="438404" y="240665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其他功能简述</a:t>
            </a:r>
            <a:endParaRPr lang="zh-CN" altLang="en-US" sz="4640" dirty="0"/>
          </a:p>
        </p:txBody>
      </p:sp>
      <p:sp>
        <p:nvSpPr>
          <p:cNvPr id="18" name="Text 10"/>
          <p:cNvSpPr/>
          <p:nvPr>
            <p:custDataLst>
              <p:tags r:id="rId9"/>
            </p:custDataLst>
          </p:nvPr>
        </p:nvSpPr>
        <p:spPr>
          <a:xfrm>
            <a:off x="9710928" y="588873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9" name="Text 11"/>
          <p:cNvSpPr/>
          <p:nvPr>
            <p:custDataLst>
              <p:tags r:id="rId10"/>
            </p:custDataLst>
          </p:nvPr>
        </p:nvSpPr>
        <p:spPr>
          <a:xfrm>
            <a:off x="438150" y="1316355"/>
            <a:ext cx="8245475" cy="169227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商品筛选与搜索：多条件筛选（类别、价格、是否砍价），实时刷新商品列表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商品发布与编辑：图片上传、表单校验、编辑回显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我的商品管理：增删改查、编辑后自动刷新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订单管理：下单、订单状态展示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8150" y="3008630"/>
            <a:ext cx="7429500" cy="49657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85815" y="1776095"/>
            <a:ext cx="7429500" cy="493395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600450" y="2624455"/>
            <a:ext cx="7429500" cy="4870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8890"/>
            <a:ext cx="14791055" cy="8238490"/>
          </a:xfrm>
          <a:prstGeom prst="rect">
            <a:avLst/>
          </a:prstGeom>
        </p:spPr>
      </p:pic>
      <p:sp>
        <p:nvSpPr>
          <p:cNvPr id="8" name="Text 0"/>
          <p:cNvSpPr/>
          <p:nvPr>
            <p:custDataLst>
              <p:tags r:id="rId2"/>
            </p:custDataLst>
          </p:nvPr>
        </p:nvSpPr>
        <p:spPr>
          <a:xfrm>
            <a:off x="5952744" y="5010912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0" name="Text 2"/>
          <p:cNvSpPr/>
          <p:nvPr>
            <p:custDataLst>
              <p:tags r:id="rId3"/>
            </p:custDataLst>
          </p:nvPr>
        </p:nvSpPr>
        <p:spPr>
          <a:xfrm>
            <a:off x="7726680" y="558698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1" name="Text 3"/>
          <p:cNvSpPr/>
          <p:nvPr>
            <p:custDataLst>
              <p:tags r:id="rId4"/>
            </p:custDataLst>
          </p:nvPr>
        </p:nvSpPr>
        <p:spPr>
          <a:xfrm>
            <a:off x="7726680" y="2560320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2" name="Text 4"/>
          <p:cNvSpPr/>
          <p:nvPr>
            <p:custDataLst>
              <p:tags r:id="rId5"/>
            </p:custDataLst>
          </p:nvPr>
        </p:nvSpPr>
        <p:spPr>
          <a:xfrm>
            <a:off x="8823960" y="4078224"/>
            <a:ext cx="173736" cy="44805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480"/>
              </a:lnSpc>
              <a:buNone/>
            </a:pPr>
            <a:endParaRPr lang="en-US" sz="2320" dirty="0"/>
          </a:p>
        </p:txBody>
      </p:sp>
      <p:sp>
        <p:nvSpPr>
          <p:cNvPr id="13" name="Text 5"/>
          <p:cNvSpPr/>
          <p:nvPr>
            <p:custDataLst>
              <p:tags r:id="rId6"/>
            </p:custDataLst>
          </p:nvPr>
        </p:nvSpPr>
        <p:spPr>
          <a:xfrm>
            <a:off x="10177272" y="4251960"/>
            <a:ext cx="3511296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4" name="Text 6"/>
          <p:cNvSpPr/>
          <p:nvPr>
            <p:custDataLst>
              <p:tags r:id="rId7"/>
            </p:custDataLst>
          </p:nvPr>
        </p:nvSpPr>
        <p:spPr>
          <a:xfrm>
            <a:off x="9710928" y="2624328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5" name="Text 7"/>
          <p:cNvSpPr/>
          <p:nvPr>
            <p:custDataLst>
              <p:tags r:id="rId8"/>
            </p:custDataLst>
          </p:nvPr>
        </p:nvSpPr>
        <p:spPr>
          <a:xfrm>
            <a:off x="950976" y="547725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6" name="Text 8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7" name="Text 9"/>
          <p:cNvSpPr/>
          <p:nvPr/>
        </p:nvSpPr>
        <p:spPr>
          <a:xfrm>
            <a:off x="832104" y="338455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algn="l">
              <a:lnSpc>
                <a:spcPts val="5570"/>
              </a:lnSpc>
              <a:buClrTx/>
              <a:buSzTx/>
              <a:buFontTx/>
              <a:buNone/>
            </a:pP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技术难点与解决方案</a:t>
            </a:r>
            <a:endParaRPr lang="zh-CN" altLang="en-US" sz="4640" dirty="0">
              <a:solidFill>
                <a:srgbClr val="615151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18" name="Text 10"/>
          <p:cNvSpPr/>
          <p:nvPr>
            <p:custDataLst>
              <p:tags r:id="rId9"/>
            </p:custDataLst>
          </p:nvPr>
        </p:nvSpPr>
        <p:spPr>
          <a:xfrm>
            <a:off x="9710928" y="588873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文本框 5"/>
          <p:cNvSpPr txBox="1"/>
          <p:nvPr/>
        </p:nvSpPr>
        <p:spPr>
          <a:xfrm>
            <a:off x="664210" y="1064895"/>
            <a:ext cx="5080000" cy="3461385"/>
          </a:xfrm>
          <a:prstGeom prst="rect">
            <a:avLst/>
          </a:prstGeom>
        </p:spPr>
        <p:txBody>
          <a:bodyPr>
            <a:spAutoFit/>
          </a:bodyPr>
          <a:p>
            <a:pPr marL="0" indent="0">
              <a:spcBef>
                <a:spcPts val="900"/>
              </a:spcBef>
              <a:spcAft>
                <a:spcPts val="400"/>
              </a:spcAft>
            </a:pPr>
            <a:endParaRPr lang="zh-CN" altLang="en-US" sz="2700" b="0" i="0">
              <a:solidFill>
                <a:srgbClr val="D8DEE9"/>
              </a:solidFill>
              <a:latin typeface="Segoe WPC"/>
              <a:ea typeface="Segoe WPC"/>
            </a:endParaRPr>
          </a:p>
          <a:p>
            <a:pPr marL="0"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b="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评论区树形结构：前端递归构建评论树，支持多级回复</a:t>
            </a:r>
            <a:endParaRPr lang="zh-CN" altLang="en-US" sz="1850" b="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b="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状态管理：Pinia集中管理商品、用户、评论等数据，保证页面间数据同步</a:t>
            </a:r>
            <a:endParaRPr lang="zh-CN" altLang="en-US" sz="1850" b="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b="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权限与交互优化：如本人商品不显示购买按钮，</a:t>
            </a:r>
            <a:r>
              <a:rPr lang="zh-CN" altLang="en-US" sz="1850" b="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编辑操作后自动刷新</a:t>
            </a:r>
            <a:endParaRPr lang="zh-CN" altLang="en-US" sz="1850" b="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algn="l">
              <a:lnSpc>
                <a:spcPts val="2780"/>
              </a:lnSpc>
              <a:spcBef>
                <a:spcPts val="100"/>
              </a:spcBef>
              <a:buClrTx/>
              <a:buSzTx/>
              <a:buFont typeface="Arial" panose="020B0604020202020204"/>
              <a:buChar char="•"/>
            </a:pPr>
            <a:r>
              <a:rPr lang="zh-CN" altLang="en-US" sz="1850" b="0" i="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组件复用：商品卡片、评论项等组件化设计，提升开发效率和可维护性</a:t>
            </a:r>
            <a:endParaRPr lang="zh-CN" altLang="en-US" sz="1850" b="0" i="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44210" y="1657350"/>
            <a:ext cx="8226425" cy="491553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26480" y="1657350"/>
            <a:ext cx="7665720" cy="542036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26480" y="1506855"/>
            <a:ext cx="8242935" cy="6305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68488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1097280"/>
            <a:ext cx="12984480" cy="14173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04</a:t>
            </a:r>
            <a:endParaRPr lang="en-US" sz="9290" dirty="0"/>
          </a:p>
        </p:txBody>
      </p:sp>
      <p:sp>
        <p:nvSpPr>
          <p:cNvPr id="7" name="Text 2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587959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测试</a:t>
            </a:r>
            <a:endParaRPr lang="en-US" sz="4640" dirty="0"/>
          </a:p>
        </p:txBody>
      </p:sp>
      <p:sp>
        <p:nvSpPr>
          <p:cNvPr id="10" name="Text 5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41375" y="1314450"/>
            <a:ext cx="8409305" cy="6146800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831850" y="3145790"/>
            <a:ext cx="8009890" cy="21704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endParaRPr lang="en-US" sz="4640" dirty="0"/>
          </a:p>
        </p:txBody>
      </p:sp>
      <p:sp>
        <p:nvSpPr>
          <p:cNvPr id="7" name="Text 1"/>
          <p:cNvSpPr/>
          <p:nvPr>
            <p:custDataLst>
              <p:tags r:id="rId5"/>
            </p:custDataLst>
          </p:nvPr>
        </p:nvSpPr>
        <p:spPr>
          <a:xfrm>
            <a:off x="5202936" y="4251960"/>
            <a:ext cx="3383280" cy="71323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2"/>
          <p:cNvSpPr/>
          <p:nvPr>
            <p:custDataLst>
              <p:tags r:id="rId6"/>
            </p:custDataLst>
          </p:nvPr>
        </p:nvSpPr>
        <p:spPr>
          <a:xfrm>
            <a:off x="1078992" y="4251960"/>
            <a:ext cx="3383280" cy="71323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文本框 9"/>
          <p:cNvSpPr txBox="1"/>
          <p:nvPr/>
        </p:nvSpPr>
        <p:spPr>
          <a:xfrm>
            <a:off x="233680" y="213360"/>
            <a:ext cx="4876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/>
              <a:t>1. </a:t>
            </a:r>
            <a:r>
              <a:rPr lang="zh-CN" altLang="en-US" sz="3600"/>
              <a:t>测试策略与目标</a:t>
            </a:r>
            <a:endParaRPr lang="zh-CN" altLang="en-US" sz="3600"/>
          </a:p>
        </p:txBody>
      </p:sp>
      <p:sp>
        <p:nvSpPr>
          <p:cNvPr id="11" name="文本框 10"/>
          <p:cNvSpPr txBox="1"/>
          <p:nvPr/>
        </p:nvSpPr>
        <p:spPr>
          <a:xfrm>
            <a:off x="1113790" y="2388235"/>
            <a:ext cx="7727315" cy="5087620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lnSpc>
                <a:spcPts val="1680"/>
              </a:lnSpc>
              <a:spcBef>
                <a:spcPts val="400"/>
              </a:spcBef>
              <a:spcAft>
                <a:spcPts val="400"/>
              </a:spcAft>
              <a:buFont typeface="Arial" panose="020B0604020202020204"/>
              <a:buChar char="•"/>
            </a:pPr>
            <a:r>
              <a:rPr lang="en-US" altLang="zh-CN" sz="2000" b="0" i="0">
                <a:solidFill>
                  <a:srgbClr val="000000"/>
                </a:solidFill>
                <a:latin typeface="Inter"/>
                <a:ea typeface="Inter"/>
              </a:rPr>
              <a:t>1.1 </a:t>
            </a: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测试分层架构</a:t>
            </a:r>
            <a:endParaRPr lang="zh-CN" altLang="en-US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lvl="1" indent="0">
              <a:lnSpc>
                <a:spcPts val="1680"/>
              </a:lnSpc>
              <a:spcBef>
                <a:spcPts val="200"/>
              </a:spcBef>
              <a:spcAft>
                <a:spcPts val="400"/>
              </a:spcAft>
              <a:buFont typeface="Arial" panose="020B0604020202020204"/>
              <a:buChar char="◦"/>
            </a:pP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单元测试（组件 </a:t>
            </a:r>
            <a:r>
              <a:rPr lang="en-US" altLang="zh-CN" sz="2000" b="0" i="0">
                <a:solidFill>
                  <a:srgbClr val="000000"/>
                </a:solidFill>
                <a:latin typeface="Inter"/>
                <a:ea typeface="Inter"/>
              </a:rPr>
              <a:t>/ </a:t>
            </a: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接口逻辑）</a:t>
            </a:r>
            <a:endParaRPr lang="zh-CN" altLang="en-US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lvl="1" indent="0">
              <a:lnSpc>
                <a:spcPts val="1680"/>
              </a:lnSpc>
              <a:spcBef>
                <a:spcPts val="200"/>
              </a:spcBef>
              <a:spcAft>
                <a:spcPts val="400"/>
              </a:spcAft>
              <a:buFont typeface="Arial" panose="020B0604020202020204"/>
              <a:buChar char="◦"/>
            </a:pP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集成测试（前后端交互）</a:t>
            </a:r>
            <a:endParaRPr lang="zh-CN" altLang="en-US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lvl="1" indent="0">
              <a:lnSpc>
                <a:spcPts val="1680"/>
              </a:lnSpc>
              <a:spcBef>
                <a:spcPts val="200"/>
              </a:spcBef>
              <a:spcAft>
                <a:spcPts val="400"/>
              </a:spcAft>
              <a:buFont typeface="Arial" panose="020B0604020202020204"/>
              <a:buChar char="◦"/>
            </a:pP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系统测试（用户全流程）</a:t>
            </a:r>
            <a:endParaRPr lang="zh-CN" altLang="en-US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indent="0">
              <a:lnSpc>
                <a:spcPts val="1680"/>
              </a:lnSpc>
              <a:spcBef>
                <a:spcPts val="400"/>
              </a:spcBef>
              <a:spcAft>
                <a:spcPts val="400"/>
              </a:spcAft>
              <a:buFont typeface="Arial" panose="020B0604020202020204"/>
              <a:buChar char="•"/>
            </a:pPr>
            <a:r>
              <a:rPr lang="en-US" altLang="zh-CN" sz="2000" b="0" i="0">
                <a:solidFill>
                  <a:srgbClr val="000000"/>
                </a:solidFill>
                <a:latin typeface="Inter"/>
                <a:ea typeface="Inter"/>
              </a:rPr>
              <a:t>1.2 </a:t>
            </a: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测试目标</a:t>
            </a:r>
            <a:endParaRPr lang="zh-CN" altLang="en-US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lvl="1" indent="0">
              <a:lnSpc>
                <a:spcPts val="1680"/>
              </a:lnSpc>
              <a:spcBef>
                <a:spcPts val="200"/>
              </a:spcBef>
              <a:spcAft>
                <a:spcPts val="400"/>
              </a:spcAft>
              <a:buFont typeface="Arial" panose="020B0604020202020204"/>
              <a:buChar char="◦"/>
            </a:pP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验证功能完整性（用户 </a:t>
            </a:r>
            <a:r>
              <a:rPr lang="en-US" altLang="zh-CN" sz="2000" b="0" i="0">
                <a:solidFill>
                  <a:srgbClr val="000000"/>
                </a:solidFill>
                <a:latin typeface="Inter"/>
                <a:ea typeface="Inter"/>
              </a:rPr>
              <a:t>/ </a:t>
            </a: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商品 </a:t>
            </a:r>
            <a:r>
              <a:rPr lang="en-US" altLang="zh-CN" sz="2000" b="0" i="0">
                <a:solidFill>
                  <a:srgbClr val="000000"/>
                </a:solidFill>
                <a:latin typeface="Inter"/>
                <a:ea typeface="Inter"/>
              </a:rPr>
              <a:t>/ </a:t>
            </a: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订单模块）</a:t>
            </a:r>
            <a:endParaRPr lang="zh-CN" altLang="en-US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lvl="1" indent="0">
              <a:lnSpc>
                <a:spcPts val="1680"/>
              </a:lnSpc>
              <a:spcBef>
                <a:spcPts val="200"/>
              </a:spcBef>
              <a:spcAft>
                <a:spcPts val="400"/>
              </a:spcAft>
              <a:buFont typeface="Arial" panose="020B0604020202020204"/>
              <a:buChar char="◦"/>
            </a:pP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保障性能稳定性（高并发、大数据量）</a:t>
            </a:r>
            <a:endParaRPr lang="zh-CN" altLang="en-US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lvl="1" indent="0">
              <a:lnSpc>
                <a:spcPts val="1680"/>
              </a:lnSpc>
              <a:spcBef>
                <a:spcPts val="200"/>
              </a:spcBef>
              <a:spcAft>
                <a:spcPts val="400"/>
              </a:spcAft>
              <a:buFont typeface="Arial" panose="020B0604020202020204"/>
              <a:buChar char="◦"/>
            </a:pP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提升安全性（防注入、权限控制）</a:t>
            </a:r>
            <a:endParaRPr lang="zh-CN" altLang="en-US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indent="0">
              <a:lnSpc>
                <a:spcPts val="1680"/>
              </a:lnSpc>
              <a:spcBef>
                <a:spcPts val="400"/>
              </a:spcBef>
              <a:spcAft>
                <a:spcPts val="400"/>
              </a:spcAft>
              <a:buFont typeface="Arial" panose="020B0604020202020204"/>
              <a:buChar char="•"/>
            </a:pPr>
            <a:r>
              <a:rPr lang="en-US" altLang="zh-CN" sz="2000" b="0" i="0">
                <a:solidFill>
                  <a:srgbClr val="000000"/>
                </a:solidFill>
                <a:latin typeface="Inter"/>
                <a:ea typeface="Inter"/>
              </a:rPr>
              <a:t>1.3 </a:t>
            </a: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测试工具</a:t>
            </a:r>
            <a:endParaRPr lang="zh-CN" altLang="en-US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lvl="1" indent="0">
              <a:lnSpc>
                <a:spcPts val="1680"/>
              </a:lnSpc>
              <a:spcBef>
                <a:spcPts val="200"/>
              </a:spcBef>
              <a:spcAft>
                <a:spcPts val="400"/>
              </a:spcAft>
              <a:buFont typeface="Arial" panose="020B0604020202020204"/>
              <a:buChar char="◦"/>
            </a:pP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前端：</a:t>
            </a:r>
            <a:r>
              <a:rPr lang="en-US" altLang="zh-CN" sz="2000" b="0" i="0">
                <a:solidFill>
                  <a:srgbClr val="000000"/>
                </a:solidFill>
                <a:latin typeface="Inter"/>
                <a:ea typeface="Inter"/>
              </a:rPr>
              <a:t>Jest + Vue Test Utils</a:t>
            </a:r>
            <a:endParaRPr lang="en-US" altLang="zh-CN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lvl="1" indent="0">
              <a:lnSpc>
                <a:spcPts val="1680"/>
              </a:lnSpc>
              <a:spcBef>
                <a:spcPts val="200"/>
              </a:spcBef>
              <a:spcAft>
                <a:spcPts val="400"/>
              </a:spcAft>
              <a:buFont typeface="Arial" panose="020B0604020202020204"/>
              <a:buChar char="◦"/>
            </a:pP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后端：</a:t>
            </a:r>
            <a:r>
              <a:rPr lang="en-US" altLang="zh-CN" sz="2000" b="0" i="0">
                <a:solidFill>
                  <a:srgbClr val="000000"/>
                </a:solidFill>
                <a:latin typeface="Inter"/>
                <a:ea typeface="Inter"/>
              </a:rPr>
              <a:t>Pytest + Django TestCase</a:t>
            </a:r>
            <a:endParaRPr lang="en-US" altLang="zh-CN" sz="2000" b="0" i="0">
              <a:solidFill>
                <a:srgbClr val="000000"/>
              </a:solidFill>
              <a:latin typeface="Inter"/>
              <a:ea typeface="Inter"/>
            </a:endParaRPr>
          </a:p>
          <a:p>
            <a:pPr marL="0" lvl="1" indent="0">
              <a:lnSpc>
                <a:spcPts val="1680"/>
              </a:lnSpc>
              <a:spcBef>
                <a:spcPts val="200"/>
              </a:spcBef>
              <a:spcAft>
                <a:spcPts val="400"/>
              </a:spcAft>
              <a:buFont typeface="Arial" panose="020B0604020202020204"/>
              <a:buChar char="◦"/>
            </a:pPr>
            <a:r>
              <a:rPr lang="zh-CN" altLang="en-US" sz="2000" b="0" i="0">
                <a:solidFill>
                  <a:srgbClr val="000000"/>
                </a:solidFill>
                <a:latin typeface="Inter"/>
                <a:ea typeface="Inter"/>
              </a:rPr>
              <a:t>接口：</a:t>
            </a:r>
            <a:r>
              <a:rPr lang="en-US" altLang="zh-CN" sz="2000" b="0" i="0">
                <a:solidFill>
                  <a:srgbClr val="000000"/>
                </a:solidFill>
                <a:latin typeface="Inter"/>
                <a:ea typeface="Inter"/>
              </a:rPr>
              <a:t>Postman + JMeter</a:t>
            </a:r>
            <a:endParaRPr lang="en-US" altLang="zh-CN" sz="2000" b="0" i="0">
              <a:solidFill>
                <a:srgbClr val="000000"/>
              </a:solidFill>
              <a:latin typeface="Inter"/>
              <a:ea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366395" y="238760"/>
            <a:ext cx="12984480" cy="8293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endParaRPr lang="en-US" sz="4640" dirty="0"/>
          </a:p>
        </p:txBody>
      </p:sp>
      <p:sp>
        <p:nvSpPr>
          <p:cNvPr id="20" name="Text 10"/>
          <p:cNvSpPr/>
          <p:nvPr/>
        </p:nvSpPr>
        <p:spPr>
          <a:xfrm>
            <a:off x="832104" y="566928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24" name="文本框 23"/>
          <p:cNvSpPr txBox="1"/>
          <p:nvPr/>
        </p:nvSpPr>
        <p:spPr>
          <a:xfrm>
            <a:off x="605790" y="476250"/>
            <a:ext cx="12733020" cy="67379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latin typeface="+mn-ea"/>
                <a:cs typeface="+mn-ea"/>
              </a:rPr>
              <a:t>2. </a:t>
            </a:r>
            <a:r>
              <a:rPr lang="zh-CN" altLang="en-US" sz="3600">
                <a:latin typeface="+mn-ea"/>
                <a:cs typeface="+mn-ea"/>
              </a:rPr>
              <a:t>核心测试模块与用例</a:t>
            </a:r>
            <a:endParaRPr lang="zh-CN" altLang="en-US" sz="3600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 </a:t>
            </a:r>
            <a:r>
              <a:rPr lang="en-US" altLang="zh-CN" sz="2400">
                <a:latin typeface="+mn-ea"/>
                <a:cs typeface="+mn-ea"/>
              </a:rPr>
              <a:t> 2.1 </a:t>
            </a:r>
            <a:r>
              <a:rPr lang="zh-CN" altLang="en-US" sz="2400">
                <a:latin typeface="+mn-ea"/>
                <a:cs typeface="+mn-ea"/>
              </a:rPr>
              <a:t>用户管理模块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</a:t>
            </a:r>
            <a:r>
              <a:rPr lang="zh-CN" altLang="en-US">
                <a:latin typeface="+mn-ea"/>
                <a:cs typeface="+mn-ea"/>
              </a:rPr>
              <a:t>用例示例：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UM-01</a:t>
            </a:r>
            <a:r>
              <a:rPr lang="zh-CN" altLang="en-US">
                <a:latin typeface="+mn-ea"/>
                <a:cs typeface="+mn-ea"/>
              </a:rPr>
              <a:t>：用户注册成功（</a:t>
            </a:r>
            <a:r>
              <a:rPr lang="en-US" altLang="zh-CN">
                <a:latin typeface="+mn-ea"/>
                <a:cs typeface="+mn-ea"/>
              </a:rPr>
              <a:t>201 </a:t>
            </a:r>
            <a:r>
              <a:rPr lang="zh-CN" altLang="en-US">
                <a:latin typeface="+mn-ea"/>
                <a:cs typeface="+mn-ea"/>
              </a:rPr>
              <a:t>状态码）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UM-02</a:t>
            </a:r>
            <a:r>
              <a:rPr lang="zh-CN" altLang="en-US">
                <a:latin typeface="+mn-ea"/>
                <a:cs typeface="+mn-ea"/>
              </a:rPr>
              <a:t>：重复用户名注册失败（</a:t>
            </a:r>
            <a:r>
              <a:rPr lang="en-US" altLang="zh-CN">
                <a:latin typeface="+mn-ea"/>
                <a:cs typeface="+mn-ea"/>
              </a:rPr>
              <a:t>400 </a:t>
            </a:r>
            <a:r>
              <a:rPr lang="zh-CN" altLang="en-US">
                <a:latin typeface="+mn-ea"/>
                <a:cs typeface="+mn-ea"/>
              </a:rPr>
              <a:t>提示）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</a:t>
            </a:r>
            <a:r>
              <a:rPr lang="zh-CN" altLang="en-US">
                <a:latin typeface="+mn-ea"/>
                <a:cs typeface="+mn-ea"/>
              </a:rPr>
              <a:t>测试要点：身份认证、密码加密、状态管理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</a:t>
            </a:r>
            <a:r>
              <a:rPr lang="en-US" altLang="zh-CN" sz="2000">
                <a:latin typeface="+mn-ea"/>
                <a:cs typeface="+mn-ea"/>
              </a:rPr>
              <a:t> 2.2 </a:t>
            </a:r>
            <a:r>
              <a:rPr lang="zh-CN" altLang="en-US" sz="2000">
                <a:latin typeface="+mn-ea"/>
                <a:cs typeface="+mn-ea"/>
              </a:rPr>
              <a:t>商品管理模块</a:t>
            </a:r>
            <a:endParaRPr lang="zh-CN" altLang="en-US" sz="2000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</a:t>
            </a:r>
            <a:r>
              <a:rPr lang="zh-CN" altLang="en-US">
                <a:latin typeface="+mn-ea"/>
                <a:cs typeface="+mn-ea"/>
              </a:rPr>
              <a:t>用例示例：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PM-01</a:t>
            </a:r>
            <a:r>
              <a:rPr lang="zh-CN" altLang="en-US">
                <a:latin typeface="+mn-ea"/>
                <a:cs typeface="+mn-ea"/>
              </a:rPr>
              <a:t>：商品发布与多图上传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PM-06</a:t>
            </a:r>
            <a:r>
              <a:rPr lang="zh-CN" altLang="en-US">
                <a:latin typeface="+mn-ea"/>
                <a:cs typeface="+mn-ea"/>
              </a:rPr>
              <a:t>：关键词搜索（如</a:t>
            </a:r>
            <a:r>
              <a:rPr lang="en-US" altLang="zh-CN">
                <a:latin typeface="+mn-ea"/>
                <a:cs typeface="+mn-ea"/>
              </a:rPr>
              <a:t> “</a:t>
            </a:r>
            <a:r>
              <a:rPr lang="zh-CN" altLang="en-US">
                <a:latin typeface="+mn-ea"/>
                <a:cs typeface="+mn-ea"/>
              </a:rPr>
              <a:t>教材</a:t>
            </a:r>
            <a:r>
              <a:rPr lang="en-US" altLang="zh-CN">
                <a:latin typeface="+mn-ea"/>
                <a:cs typeface="+mn-ea"/>
              </a:rPr>
              <a:t>” </a:t>
            </a:r>
            <a:r>
              <a:rPr lang="zh-CN" altLang="en-US">
                <a:latin typeface="+mn-ea"/>
                <a:cs typeface="+mn-ea"/>
              </a:rPr>
              <a:t>匹配）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</a:t>
            </a:r>
            <a:r>
              <a:rPr lang="zh-CN" altLang="en-US">
                <a:latin typeface="+mn-ea"/>
                <a:cs typeface="+mn-ea"/>
              </a:rPr>
              <a:t>测试要点：表单校验、图片处理、搜索性能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</a:t>
            </a:r>
            <a:r>
              <a:rPr lang="en-US" altLang="zh-CN" sz="2000">
                <a:latin typeface="+mn-ea"/>
                <a:cs typeface="+mn-ea"/>
              </a:rPr>
              <a:t> 2.3 </a:t>
            </a:r>
            <a:r>
              <a:rPr lang="zh-CN" altLang="en-US" sz="2000">
                <a:latin typeface="+mn-ea"/>
                <a:cs typeface="+mn-ea"/>
              </a:rPr>
              <a:t>订单与交易模块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</a:t>
            </a:r>
            <a:r>
              <a:rPr lang="zh-CN" altLang="en-US">
                <a:latin typeface="+mn-ea"/>
                <a:cs typeface="+mn-ea"/>
              </a:rPr>
              <a:t>用例示例：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OM-01</a:t>
            </a:r>
            <a:r>
              <a:rPr lang="zh-CN" altLang="en-US">
                <a:latin typeface="+mn-ea"/>
                <a:cs typeface="+mn-ea"/>
              </a:rPr>
              <a:t>：下单流程（库存扣减）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OM-02</a:t>
            </a:r>
            <a:r>
              <a:rPr lang="zh-CN" altLang="en-US">
                <a:latin typeface="+mn-ea"/>
                <a:cs typeface="+mn-ea"/>
              </a:rPr>
              <a:t>：退款审核状态流转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</a:t>
            </a:r>
            <a:r>
              <a:rPr lang="zh-CN" altLang="en-US">
                <a:latin typeface="+mn-ea"/>
                <a:cs typeface="+mn-ea"/>
              </a:rPr>
              <a:t>测试要点：状态机逻辑、事务一致性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</a:t>
            </a:r>
            <a:r>
              <a:rPr lang="en-US" altLang="zh-CN" sz="2000">
                <a:latin typeface="+mn-ea"/>
                <a:cs typeface="+mn-ea"/>
              </a:rPr>
              <a:t>2.4 </a:t>
            </a:r>
            <a:r>
              <a:rPr lang="zh-CN" altLang="en-US" sz="2000">
                <a:latin typeface="+mn-ea"/>
                <a:cs typeface="+mn-ea"/>
              </a:rPr>
              <a:t>安全与异常场</a:t>
            </a:r>
            <a:r>
              <a:rPr lang="zh-CN" altLang="en-US">
                <a:latin typeface="+mn-ea"/>
                <a:cs typeface="+mn-ea"/>
              </a:rPr>
              <a:t>景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</a:t>
            </a:r>
            <a:r>
              <a:rPr lang="zh-CN" altLang="en-US">
                <a:latin typeface="+mn-ea"/>
                <a:cs typeface="+mn-ea"/>
              </a:rPr>
              <a:t>用例示例：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SE-01</a:t>
            </a:r>
            <a:r>
              <a:rPr lang="zh-CN" altLang="en-US">
                <a:latin typeface="+mn-ea"/>
                <a:cs typeface="+mn-ea"/>
              </a:rPr>
              <a:t>：</a:t>
            </a:r>
            <a:r>
              <a:rPr lang="en-US" altLang="zh-CN">
                <a:latin typeface="+mn-ea"/>
                <a:cs typeface="+mn-ea"/>
              </a:rPr>
              <a:t>SQL </a:t>
            </a:r>
            <a:r>
              <a:rPr lang="zh-CN" altLang="en-US">
                <a:latin typeface="+mn-ea"/>
                <a:cs typeface="+mn-ea"/>
              </a:rPr>
              <a:t>注入防护（非法字符过滤）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SE-04</a:t>
            </a:r>
            <a:r>
              <a:rPr lang="zh-CN" altLang="en-US">
                <a:latin typeface="+mn-ea"/>
                <a:cs typeface="+mn-ea"/>
              </a:rPr>
              <a:t>：越权访问拦截（</a:t>
            </a:r>
            <a:r>
              <a:rPr lang="en-US" altLang="zh-CN">
                <a:latin typeface="+mn-ea"/>
                <a:cs typeface="+mn-ea"/>
              </a:rPr>
              <a:t>403 </a:t>
            </a:r>
            <a:r>
              <a:rPr lang="zh-CN" altLang="en-US">
                <a:latin typeface="+mn-ea"/>
                <a:cs typeface="+mn-ea"/>
              </a:rPr>
              <a:t>权限控制）</a:t>
            </a:r>
            <a:endParaRPr lang="zh-CN" altLang="en-US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</a:t>
            </a:r>
            <a:r>
              <a:rPr lang="zh-CN" altLang="en-US">
                <a:latin typeface="+mn-ea"/>
                <a:cs typeface="+mn-ea"/>
              </a:rPr>
              <a:t>测试要点：</a:t>
            </a:r>
            <a:r>
              <a:rPr lang="en-US" altLang="zh-CN">
                <a:latin typeface="+mn-ea"/>
                <a:cs typeface="+mn-ea"/>
              </a:rPr>
              <a:t>XSS/CSRF </a:t>
            </a:r>
            <a:r>
              <a:rPr lang="zh-CN" altLang="en-US">
                <a:latin typeface="+mn-ea"/>
                <a:cs typeface="+mn-ea"/>
              </a:rPr>
              <a:t>防护、权限边界</a:t>
            </a:r>
            <a:endParaRPr lang="zh-CN" altLang="en-US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38150" y="3456305"/>
            <a:ext cx="13378180" cy="7131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altLang="zh-CN" sz="3600" dirty="0">
                <a:latin typeface="+mn-ea"/>
                <a:cs typeface="+mn-ea"/>
              </a:rPr>
              <a:t>3. </a:t>
            </a:r>
            <a:r>
              <a:rPr lang="zh-CN" altLang="en-US" sz="3600" dirty="0">
                <a:latin typeface="+mn-ea"/>
                <a:cs typeface="+mn-ea"/>
              </a:rPr>
              <a:t>测试执行与关键结果</a:t>
            </a:r>
            <a:endParaRPr lang="zh-CN" altLang="en-US" sz="3600" dirty="0">
              <a:latin typeface="+mn-ea"/>
              <a:cs typeface="+mn-ea"/>
            </a:endParaRPr>
          </a:p>
        </p:txBody>
      </p:sp>
      <p:sp>
        <p:nvSpPr>
          <p:cNvPr id="5" name="Text 1"/>
          <p:cNvSpPr/>
          <p:nvPr/>
        </p:nvSpPr>
        <p:spPr>
          <a:xfrm>
            <a:off x="832104" y="5312664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89305" y="4196080"/>
            <a:ext cx="12771120" cy="35413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/>
              <a:t>3.1 </a:t>
            </a:r>
            <a:r>
              <a:rPr lang="zh-CN" altLang="en-US" sz="1850" dirty="0"/>
              <a:t>功能测试覆盖率</a:t>
            </a:r>
            <a:endParaRPr lang="zh-CN" alt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/>
              <a:t>核心接口覆盖率：</a:t>
            </a:r>
            <a:r>
              <a:rPr lang="en-US" altLang="zh-CN" sz="1850" dirty="0"/>
              <a:t>92%</a:t>
            </a:r>
            <a:r>
              <a:rPr lang="zh-CN" altLang="en-US" sz="1850" dirty="0"/>
              <a:t>（用户</a:t>
            </a:r>
            <a:r>
              <a:rPr lang="en-US" altLang="zh-CN" sz="1850" dirty="0"/>
              <a:t> / </a:t>
            </a:r>
            <a:r>
              <a:rPr lang="zh-CN" altLang="en-US" sz="1850" dirty="0"/>
              <a:t>商品</a:t>
            </a:r>
            <a:r>
              <a:rPr lang="en-US" altLang="zh-CN" sz="1850" dirty="0"/>
              <a:t> / </a:t>
            </a:r>
            <a:r>
              <a:rPr lang="zh-CN" altLang="en-US" sz="1850" dirty="0"/>
              <a:t>订单模块）</a:t>
            </a:r>
            <a:endParaRPr lang="zh-CN" alt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/>
              <a:t>异常场景覆盖：</a:t>
            </a:r>
            <a:r>
              <a:rPr lang="en-US" altLang="zh-CN" sz="1850" dirty="0"/>
              <a:t>85%</a:t>
            </a:r>
            <a:r>
              <a:rPr lang="zh-CN" altLang="en-US" sz="1850" dirty="0"/>
              <a:t>（含空数据、边界值）</a:t>
            </a:r>
            <a:endParaRPr lang="zh-CN" alt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/>
              <a:t>3.2 </a:t>
            </a:r>
            <a:r>
              <a:rPr lang="zh-CN" altLang="en-US" sz="1850" dirty="0"/>
              <a:t>性能测试数据</a:t>
            </a:r>
            <a:endParaRPr lang="zh-CN" alt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/>
              <a:t>50 </a:t>
            </a:r>
            <a:r>
              <a:rPr lang="zh-CN" altLang="en-US" sz="1850" dirty="0"/>
              <a:t>并发下单：成功率</a:t>
            </a:r>
            <a:r>
              <a:rPr lang="en-US" altLang="zh-CN" sz="1850" dirty="0"/>
              <a:t> 98.7%</a:t>
            </a:r>
            <a:r>
              <a:rPr lang="zh-CN" altLang="en-US" sz="1850" dirty="0"/>
              <a:t>，平均响应</a:t>
            </a:r>
            <a:r>
              <a:rPr lang="en-US" altLang="zh-CN" sz="1850" dirty="0"/>
              <a:t> 780ms</a:t>
            </a:r>
            <a:endParaRPr lang="en-US" altLang="zh-CN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/>
              <a:t>5000 </a:t>
            </a:r>
            <a:r>
              <a:rPr lang="zh-CN" altLang="en-US" sz="1850" dirty="0"/>
              <a:t>商品列表加载：优化前</a:t>
            </a:r>
            <a:r>
              <a:rPr lang="en-US" altLang="zh-CN" sz="1850" dirty="0"/>
              <a:t> 2.5s</a:t>
            </a:r>
            <a:r>
              <a:rPr lang="en-US" altLang="en-US" sz="1850" dirty="0"/>
              <a:t>→</a:t>
            </a:r>
            <a:r>
              <a:rPr lang="zh-CN" altLang="en-US" sz="1850" dirty="0"/>
              <a:t>优化后</a:t>
            </a:r>
            <a:r>
              <a:rPr lang="en-US" altLang="zh-CN" sz="1850" dirty="0"/>
              <a:t> 1.8s</a:t>
            </a:r>
            <a:r>
              <a:rPr lang="zh-CN" altLang="en-US" sz="1850" dirty="0"/>
              <a:t>（</a:t>
            </a:r>
            <a:r>
              <a:rPr lang="en-US" altLang="zh-CN" sz="1850" dirty="0"/>
              <a:t>Redis </a:t>
            </a:r>
            <a:r>
              <a:rPr lang="zh-CN" altLang="en-US" sz="1850" dirty="0"/>
              <a:t>缓存）</a:t>
            </a:r>
            <a:endParaRPr lang="zh-CN" alt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zh-CN" sz="1850" dirty="0"/>
              <a:t>3.3 </a:t>
            </a:r>
            <a:r>
              <a:rPr lang="zh-CN" altLang="en-US" sz="1850" dirty="0"/>
              <a:t>兼容性测试</a:t>
            </a:r>
            <a:endParaRPr lang="zh-CN" alt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/>
              <a:t>浏览器：</a:t>
            </a:r>
            <a:r>
              <a:rPr lang="en-US" altLang="zh-CN" sz="1850" dirty="0"/>
              <a:t>Chrome/Firefox/Safari </a:t>
            </a:r>
            <a:r>
              <a:rPr lang="zh-CN" altLang="en-US" sz="1850" dirty="0"/>
              <a:t>全通过</a:t>
            </a:r>
            <a:endParaRPr lang="zh-CN" altLang="en-US" sz="1850" dirty="0"/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/>
              <a:t>设备：</a:t>
            </a:r>
            <a:r>
              <a:rPr lang="en-US" altLang="zh-CN" sz="1850" dirty="0"/>
              <a:t>PC / </a:t>
            </a:r>
            <a:r>
              <a:rPr lang="zh-CN" altLang="en-US" sz="1850" dirty="0"/>
              <a:t>平板</a:t>
            </a:r>
            <a:r>
              <a:rPr lang="en-US" altLang="zh-CN" sz="1850" dirty="0"/>
              <a:t> / </a:t>
            </a:r>
            <a:r>
              <a:rPr lang="zh-CN" altLang="en-US" sz="1850" dirty="0"/>
              <a:t>手机响应式布局正常</a:t>
            </a:r>
            <a:endParaRPr lang="zh-CN" alt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366395" y="238760"/>
            <a:ext cx="12984480" cy="8293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endParaRPr lang="en-US" sz="4640" dirty="0"/>
          </a:p>
        </p:txBody>
      </p:sp>
      <p:sp>
        <p:nvSpPr>
          <p:cNvPr id="20" name="Text 10"/>
          <p:cNvSpPr/>
          <p:nvPr/>
        </p:nvSpPr>
        <p:spPr>
          <a:xfrm>
            <a:off x="832104" y="566928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24" name="文本框 23"/>
          <p:cNvSpPr txBox="1"/>
          <p:nvPr/>
        </p:nvSpPr>
        <p:spPr>
          <a:xfrm>
            <a:off x="605790" y="476250"/>
            <a:ext cx="12733020" cy="67379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latin typeface="+mn-ea"/>
                <a:cs typeface="+mn-ea"/>
              </a:rPr>
              <a:t>4. </a:t>
            </a:r>
            <a:r>
              <a:rPr lang="zh-CN" altLang="en-US" sz="3600">
                <a:latin typeface="+mn-ea"/>
                <a:cs typeface="+mn-ea"/>
              </a:rPr>
              <a:t>缺陷分析与优化方案</a:t>
            </a:r>
            <a:endParaRPr lang="zh-CN" altLang="en-US" sz="3600">
              <a:latin typeface="+mn-ea"/>
              <a:cs typeface="+mn-ea"/>
            </a:endParaRPr>
          </a:p>
          <a:p>
            <a:r>
              <a:rPr lang="en-US" altLang="zh-CN">
                <a:latin typeface="+mn-ea"/>
                <a:cs typeface="+mn-ea"/>
              </a:rPr>
              <a:t>   </a:t>
            </a:r>
            <a:r>
              <a:rPr lang="en-US" altLang="zh-CN" sz="3200">
                <a:latin typeface="+mn-ea"/>
                <a:cs typeface="+mn-ea"/>
              </a:rPr>
              <a:t> </a:t>
            </a:r>
            <a:r>
              <a:rPr lang="en-US" altLang="zh-CN" sz="2800">
                <a:latin typeface="+mn-ea"/>
                <a:cs typeface="+mn-ea"/>
              </a:rPr>
              <a:t>4.1 </a:t>
            </a:r>
            <a:r>
              <a:rPr lang="zh-CN" altLang="en-US" sz="2800">
                <a:latin typeface="+mn-ea"/>
                <a:cs typeface="+mn-ea"/>
              </a:rPr>
              <a:t>典型缺陷分类</a:t>
            </a:r>
            <a:endParaRPr lang="zh-CN" altLang="en-US" sz="3200">
              <a:latin typeface="+mn-ea"/>
              <a:cs typeface="+mn-ea"/>
            </a:endParaRPr>
          </a:p>
          <a:p>
            <a:endParaRPr lang="zh-CN" altLang="en-US" sz="3200">
              <a:latin typeface="+mn-ea"/>
              <a:cs typeface="+mn-ea"/>
            </a:endParaRPr>
          </a:p>
          <a:p>
            <a:endParaRPr lang="zh-CN" altLang="en-US" sz="3200">
              <a:latin typeface="+mn-ea"/>
              <a:cs typeface="+mn-ea"/>
            </a:endParaRPr>
          </a:p>
          <a:p>
            <a:endParaRPr lang="zh-CN" altLang="en-US" sz="3200">
              <a:latin typeface="+mn-ea"/>
              <a:cs typeface="+mn-ea"/>
            </a:endParaRPr>
          </a:p>
          <a:p>
            <a:endParaRPr lang="zh-CN" altLang="en-US" sz="3200">
              <a:latin typeface="+mn-ea"/>
              <a:cs typeface="+mn-ea"/>
            </a:endParaRPr>
          </a:p>
          <a:p>
            <a:endParaRPr lang="en-US" altLang="zh-CN" sz="3200">
              <a:latin typeface="+mn-ea"/>
              <a:cs typeface="+mn-ea"/>
            </a:endParaRPr>
          </a:p>
          <a:p>
            <a:endParaRPr lang="en-US" altLang="zh-CN" sz="3200">
              <a:latin typeface="+mn-ea"/>
              <a:cs typeface="+mn-ea"/>
            </a:endParaRPr>
          </a:p>
          <a:p>
            <a:endParaRPr lang="en-US" altLang="zh-CN" sz="3200">
              <a:latin typeface="+mn-ea"/>
              <a:cs typeface="+mn-ea"/>
            </a:endParaRPr>
          </a:p>
          <a:p>
            <a:endParaRPr lang="en-US" altLang="zh-CN" sz="3200">
              <a:latin typeface="+mn-ea"/>
              <a:cs typeface="+mn-ea"/>
            </a:endParaRPr>
          </a:p>
          <a:p>
            <a:r>
              <a:rPr lang="en-US" altLang="zh-CN" sz="2800">
                <a:latin typeface="+mn-ea"/>
                <a:cs typeface="+mn-ea"/>
              </a:rPr>
              <a:t>  4.2 </a:t>
            </a:r>
            <a:r>
              <a:rPr lang="zh-CN" altLang="en-US" sz="2800">
                <a:latin typeface="+mn-ea"/>
                <a:cs typeface="+mn-ea"/>
              </a:rPr>
              <a:t>修复进度</a:t>
            </a:r>
            <a:endParaRPr lang="zh-CN" altLang="en-US" sz="2800">
              <a:latin typeface="+mn-ea"/>
              <a:cs typeface="+mn-ea"/>
            </a:endParaRPr>
          </a:p>
          <a:p>
            <a:r>
              <a:rPr lang="en-US" altLang="zh-CN" sz="2400">
                <a:latin typeface="+mn-ea"/>
                <a:cs typeface="+mn-ea"/>
              </a:rPr>
              <a:t>  </a:t>
            </a:r>
            <a:r>
              <a:rPr lang="zh-CN" altLang="en-US" sz="2400">
                <a:latin typeface="+mn-ea"/>
                <a:cs typeface="+mn-ea"/>
              </a:rPr>
              <a:t>已解决：</a:t>
            </a:r>
            <a:r>
              <a:rPr lang="en-US" altLang="zh-CN" sz="2400">
                <a:latin typeface="+mn-ea"/>
                <a:cs typeface="+mn-ea"/>
              </a:rPr>
              <a:t>8/10 </a:t>
            </a:r>
            <a:r>
              <a:rPr lang="zh-CN" altLang="en-US" sz="2400">
                <a:latin typeface="+mn-ea"/>
                <a:cs typeface="+mn-ea"/>
              </a:rPr>
              <a:t>项（含高优先级安全问题）</a:t>
            </a:r>
            <a:endParaRPr lang="zh-CN" altLang="en-US" sz="2400">
              <a:latin typeface="+mn-ea"/>
              <a:cs typeface="+mn-ea"/>
            </a:endParaRPr>
          </a:p>
          <a:p>
            <a:r>
              <a:rPr lang="en-US" altLang="zh-CN" sz="2400">
                <a:latin typeface="+mn-ea"/>
                <a:cs typeface="+mn-ea"/>
              </a:rPr>
              <a:t>  </a:t>
            </a:r>
            <a:r>
              <a:rPr lang="zh-CN" altLang="en-US" sz="2400">
                <a:latin typeface="+mn-ea"/>
                <a:cs typeface="+mn-ea"/>
              </a:rPr>
              <a:t>待优化：</a:t>
            </a:r>
            <a:r>
              <a:rPr lang="en-US" altLang="zh-CN" sz="2400">
                <a:latin typeface="+mn-ea"/>
                <a:cs typeface="+mn-ea"/>
              </a:rPr>
              <a:t>2 </a:t>
            </a:r>
            <a:r>
              <a:rPr lang="zh-CN" altLang="en-US" sz="2400">
                <a:latin typeface="+mn-ea"/>
                <a:cs typeface="+mn-ea"/>
              </a:rPr>
              <a:t>项（性能边缘场景）</a:t>
            </a:r>
            <a:endParaRPr lang="zh-CN" altLang="en-US" sz="3200">
              <a:latin typeface="+mn-ea"/>
              <a:cs typeface="+mn-ea"/>
            </a:endParaRPr>
          </a:p>
          <a:p>
            <a:endParaRPr lang="zh-CN" altLang="en-US" sz="3200">
              <a:latin typeface="+mn-ea"/>
              <a:cs typeface="+mn-ea"/>
            </a:endParaRPr>
          </a:p>
          <a:p>
            <a:endParaRPr lang="zh-CN" altLang="en-US" sz="32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  <a:p>
            <a:endParaRPr lang="zh-CN" altLang="en-US" sz="3600">
              <a:latin typeface="+mn-ea"/>
              <a:cs typeface="+mn-ea"/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2"/>
            </p:custDataLst>
          </p:nvPr>
        </p:nvGraphicFramePr>
        <p:xfrm>
          <a:off x="1024890" y="1666240"/>
          <a:ext cx="12580620" cy="3241040"/>
        </p:xfrm>
        <a:graphic>
          <a:graphicData uri="http://schemas.openxmlformats.org/drawingml/2006/table">
            <a:tbl>
              <a:tblPr/>
              <a:tblGrid>
                <a:gridCol w="3145155"/>
                <a:gridCol w="3145155"/>
                <a:gridCol w="3145155"/>
                <a:gridCol w="3145155"/>
              </a:tblGrid>
              <a:tr h="810260"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类型</a:t>
                      </a:r>
                      <a:endParaRPr lang="zh-CN" altLang="en-US" sz="20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数量</a:t>
                      </a:r>
                      <a:endParaRPr lang="zh-CN" altLang="en-US" sz="20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示例</a:t>
                      </a:r>
                      <a:endParaRPr lang="zh-CN" altLang="en-US" sz="20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solidFill>
                            <a:srgbClr val="000000"/>
                          </a:solidFill>
                          <a:latin typeface="Inter"/>
                          <a:ea typeface="Inter"/>
                        </a:rPr>
                        <a:t>解决方案</a:t>
                      </a:r>
                      <a:endParaRPr lang="zh-CN" altLang="en-US" sz="2000" b="0" i="0">
                        <a:solidFill>
                          <a:srgbClr val="000000"/>
                        </a:solidFill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0260"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功能逻辑</a:t>
                      </a:r>
                      <a:endParaRPr lang="zh-CN" altLang="en-US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en-US" altLang="zh-CN" sz="2000" b="0" i="0">
                          <a:latin typeface="Inter"/>
                          <a:ea typeface="Inter"/>
                        </a:rPr>
                        <a:t>5</a:t>
                      </a:r>
                      <a:endParaRPr lang="en-US" altLang="zh-CN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评论超长未截断（</a:t>
                      </a:r>
                      <a:r>
                        <a:rPr lang="en-US" altLang="zh-CN" sz="2000" b="0" i="0">
                          <a:latin typeface="Inter"/>
                          <a:ea typeface="Inter"/>
                        </a:rPr>
                        <a:t>CM-03</a:t>
                      </a: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）</a:t>
                      </a:r>
                      <a:endParaRPr lang="zh-CN" altLang="en-US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前端增加输入字数限制</a:t>
                      </a:r>
                      <a:endParaRPr lang="zh-CN" altLang="en-US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0260"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性能问题</a:t>
                      </a:r>
                      <a:endParaRPr lang="zh-CN" altLang="en-US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en-US" altLang="zh-CN" sz="2000" b="0" i="0">
                          <a:latin typeface="Inter"/>
                          <a:ea typeface="Inter"/>
                        </a:rPr>
                        <a:t>2</a:t>
                      </a:r>
                      <a:endParaRPr lang="en-US" altLang="zh-CN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订单分页加载延迟（</a:t>
                      </a:r>
                      <a:r>
                        <a:rPr lang="en-US" altLang="zh-CN" sz="2000" b="0" i="0">
                          <a:latin typeface="Inter"/>
                          <a:ea typeface="Inter"/>
                        </a:rPr>
                        <a:t>OM-06</a:t>
                      </a: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）</a:t>
                      </a:r>
                      <a:endParaRPr lang="zh-CN" altLang="en-US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数据库索引优化 </a:t>
                      </a:r>
                      <a:r>
                        <a:rPr lang="en-US" altLang="zh-CN" sz="2000" b="0" i="0">
                          <a:latin typeface="Inter"/>
                          <a:ea typeface="Inter"/>
                        </a:rPr>
                        <a:t>+ </a:t>
                      </a: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分页缓存</a:t>
                      </a:r>
                      <a:endParaRPr lang="zh-CN" altLang="en-US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810260"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安全漏洞</a:t>
                      </a:r>
                      <a:endParaRPr lang="zh-CN" altLang="en-US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en-US" altLang="zh-CN" sz="2000" b="0" i="0">
                          <a:latin typeface="Inter"/>
                          <a:ea typeface="Inter"/>
                        </a:rPr>
                        <a:t>1</a:t>
                      </a:r>
                      <a:endParaRPr lang="en-US" altLang="zh-CN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en-US" altLang="zh-CN" sz="2000" b="0" i="0">
                          <a:latin typeface="Inter"/>
                          <a:ea typeface="Inter"/>
                        </a:rPr>
                        <a:t>EXE </a:t>
                      </a: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文件上传未拦截（</a:t>
                      </a:r>
                      <a:r>
                        <a:rPr lang="en-US" altLang="zh-CN" sz="2000" b="0" i="0">
                          <a:latin typeface="Inter"/>
                          <a:ea typeface="Inter"/>
                        </a:rPr>
                        <a:t>SE-05</a:t>
                      </a: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）</a:t>
                      </a:r>
                      <a:endParaRPr lang="zh-CN" altLang="en-US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ts val="1680"/>
                        </a:lnSpc>
                      </a:pP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后端 </a:t>
                      </a:r>
                      <a:r>
                        <a:rPr lang="en-US" altLang="zh-CN" sz="2000" b="0" i="0">
                          <a:latin typeface="Inter"/>
                          <a:ea typeface="Inter"/>
                        </a:rPr>
                        <a:t>MIME </a:t>
                      </a:r>
                      <a:r>
                        <a:rPr lang="zh-CN" altLang="en-US" sz="2000" b="0" i="0">
                          <a:latin typeface="Inter"/>
                          <a:ea typeface="Inter"/>
                        </a:rPr>
                        <a:t>类型严格校验</a:t>
                      </a:r>
                      <a:endParaRPr lang="zh-CN" altLang="en-US" sz="2000" b="0" i="0">
                        <a:latin typeface="Inter"/>
                        <a:ea typeface="Inter"/>
                      </a:endParaRPr>
                    </a:p>
                  </a:txBody>
                  <a:tcPr marL="137477" marR="137477" marT="91757" marB="91757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18" name="Text 8"/>
          <p:cNvSpPr/>
          <p:nvPr/>
        </p:nvSpPr>
        <p:spPr>
          <a:xfrm>
            <a:off x="366395" y="238760"/>
            <a:ext cx="12984480" cy="8293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endParaRPr lang="en-US" sz="4640" dirty="0"/>
          </a:p>
        </p:txBody>
      </p:sp>
      <p:sp>
        <p:nvSpPr>
          <p:cNvPr id="20" name="Text 10"/>
          <p:cNvSpPr/>
          <p:nvPr/>
        </p:nvSpPr>
        <p:spPr>
          <a:xfrm>
            <a:off x="832104" y="566928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24" name="文本框 23"/>
          <p:cNvSpPr txBox="1"/>
          <p:nvPr/>
        </p:nvSpPr>
        <p:spPr>
          <a:xfrm>
            <a:off x="605790" y="453390"/>
            <a:ext cx="12733020" cy="67379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latin typeface="+mn-ea"/>
                <a:cs typeface="+mn-ea"/>
              </a:rPr>
              <a:t>5. </a:t>
            </a:r>
            <a:r>
              <a:rPr lang="zh-CN" altLang="en-US" sz="3600">
                <a:latin typeface="+mn-ea"/>
                <a:cs typeface="+mn-ea"/>
              </a:rPr>
              <a:t>测试结论与未来建议</a:t>
            </a:r>
            <a:endParaRPr lang="zh-CN" altLang="en-US" sz="3600">
              <a:latin typeface="+mn-ea"/>
              <a:cs typeface="+mn-ea"/>
            </a:endParaRPr>
          </a:p>
          <a:p>
            <a:r>
              <a:rPr lang="en-US" altLang="zh-CN" sz="2800">
                <a:latin typeface="+mn-ea"/>
                <a:cs typeface="+mn-ea"/>
              </a:rPr>
              <a:t>5.1 </a:t>
            </a:r>
            <a:r>
              <a:rPr lang="zh-CN" altLang="en-US" sz="2800">
                <a:latin typeface="+mn-ea"/>
                <a:cs typeface="+mn-ea"/>
              </a:rPr>
              <a:t>结论</a:t>
            </a:r>
            <a:endParaRPr lang="zh-CN" altLang="en-US" sz="2800">
              <a:latin typeface="+mn-ea"/>
              <a:cs typeface="+mn-ea"/>
            </a:endParaRPr>
          </a:p>
          <a:p>
            <a:r>
              <a:rPr lang="zh-CN" altLang="en-US" sz="2400">
                <a:latin typeface="+mn-ea"/>
                <a:cs typeface="+mn-ea"/>
              </a:rPr>
              <a:t>系统核心功能稳定，满足校园二手交易需求</a:t>
            </a:r>
            <a:endParaRPr lang="zh-CN" altLang="en-US" sz="2400">
              <a:latin typeface="+mn-ea"/>
              <a:cs typeface="+mn-ea"/>
            </a:endParaRPr>
          </a:p>
          <a:p>
            <a:r>
              <a:rPr lang="zh-CN" altLang="en-US" sz="2400">
                <a:latin typeface="+mn-ea"/>
                <a:cs typeface="+mn-ea"/>
              </a:rPr>
              <a:t>安全防护机制有效，性能达到预期标准</a:t>
            </a:r>
            <a:endParaRPr lang="zh-CN" altLang="en-US" sz="2400">
              <a:latin typeface="+mn-ea"/>
              <a:cs typeface="+mn-ea"/>
            </a:endParaRPr>
          </a:p>
          <a:p>
            <a:endParaRPr lang="zh-CN" altLang="en-US" sz="2400">
              <a:latin typeface="+mn-ea"/>
              <a:cs typeface="+mn-ea"/>
            </a:endParaRPr>
          </a:p>
          <a:p>
            <a:r>
              <a:rPr lang="en-US" altLang="zh-CN" sz="2400">
                <a:latin typeface="+mn-ea"/>
                <a:cs typeface="+mn-ea"/>
              </a:rPr>
              <a:t>5.2 </a:t>
            </a:r>
            <a:r>
              <a:rPr lang="zh-CN" altLang="en-US" sz="2400">
                <a:latin typeface="+mn-ea"/>
                <a:cs typeface="+mn-ea"/>
              </a:rPr>
              <a:t>未来优化方向</a:t>
            </a:r>
            <a:endParaRPr lang="zh-CN" altLang="en-US" sz="2400">
              <a:latin typeface="+mn-ea"/>
              <a:cs typeface="+mn-ea"/>
            </a:endParaRPr>
          </a:p>
          <a:p>
            <a:r>
              <a:rPr lang="zh-CN" altLang="en-US" sz="2400">
                <a:latin typeface="+mn-ea"/>
                <a:cs typeface="+mn-ea"/>
              </a:rPr>
              <a:t>增加</a:t>
            </a:r>
            <a:r>
              <a:rPr lang="en-US" altLang="zh-CN" sz="2400">
                <a:latin typeface="+mn-ea"/>
                <a:cs typeface="+mn-ea"/>
              </a:rPr>
              <a:t> AI </a:t>
            </a:r>
            <a:r>
              <a:rPr lang="zh-CN" altLang="en-US" sz="2400">
                <a:latin typeface="+mn-ea"/>
                <a:cs typeface="+mn-ea"/>
              </a:rPr>
              <a:t>智能审核（商品违禁词检测）</a:t>
            </a:r>
            <a:endParaRPr lang="zh-CN" altLang="en-US" sz="2400">
              <a:latin typeface="+mn-ea"/>
              <a:cs typeface="+mn-ea"/>
            </a:endParaRPr>
          </a:p>
          <a:p>
            <a:r>
              <a:rPr lang="zh-CN" altLang="en-US" sz="2400">
                <a:latin typeface="+mn-ea"/>
                <a:cs typeface="+mn-ea"/>
              </a:rPr>
              <a:t>完善监控告警（实时接口异常预警）</a:t>
            </a:r>
            <a:endParaRPr lang="zh-CN" altLang="en-US" sz="2400">
              <a:latin typeface="+mn-ea"/>
              <a:cs typeface="+mn-ea"/>
            </a:endParaRPr>
          </a:p>
          <a:p>
            <a:r>
              <a:rPr lang="zh-CN" altLang="en-US" sz="2400">
                <a:latin typeface="+mn-ea"/>
                <a:cs typeface="+mn-ea"/>
              </a:rPr>
              <a:t>扩展自动化测试用例（覆盖更多用户场景）</a:t>
            </a:r>
            <a:endParaRPr lang="zh-CN" altLang="en-US" sz="2400">
              <a:latin typeface="+mn-ea"/>
              <a:cs typeface="+mn-ea"/>
            </a:endParaRPr>
          </a:p>
          <a:p>
            <a:endParaRPr lang="zh-CN" altLang="en-US" sz="2400">
              <a:latin typeface="+mn-ea"/>
              <a:cs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6907" t="10541" r="7210" b="38103"/>
          <a:stretch>
            <a:fillRect/>
          </a:stretch>
        </p:blipFill>
        <p:spPr>
          <a:xfrm>
            <a:off x="2221230" y="4114800"/>
            <a:ext cx="10438130" cy="36785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4562856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3. 前端设计</a:t>
            </a:r>
            <a:endParaRPr lang="en-US" sz="2320" dirty="0"/>
          </a:p>
        </p:txBody>
      </p:sp>
      <p:sp>
        <p:nvSpPr>
          <p:cNvPr id="5" name="Text 1"/>
          <p:cNvSpPr/>
          <p:nvPr/>
        </p:nvSpPr>
        <p:spPr>
          <a:xfrm>
            <a:off x="1078992" y="5184648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5. </a:t>
            </a:r>
            <a:r>
              <a:rPr lang="zh-CN" alt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后端</a:t>
            </a:r>
            <a:r>
              <a:rPr lang="zh-CN" alt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设计</a:t>
            </a:r>
            <a:endParaRPr lang="zh-CN" altLang="en-US" sz="2320" dirty="0">
              <a:solidFill>
                <a:srgbClr val="615151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571232" y="4562856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4. </a:t>
            </a:r>
            <a:r>
              <a:rPr lang="zh-CN" alt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测试</a:t>
            </a:r>
            <a:endParaRPr lang="zh-CN" altLang="en-US" sz="2320" dirty="0">
              <a:solidFill>
                <a:srgbClr val="615151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571232" y="3941064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2. API设计</a:t>
            </a:r>
            <a:endParaRPr lang="en-US" sz="2320" dirty="0"/>
          </a:p>
        </p:txBody>
      </p:sp>
      <p:sp>
        <p:nvSpPr>
          <p:cNvPr id="9" name="Text 5"/>
          <p:cNvSpPr/>
          <p:nvPr/>
        </p:nvSpPr>
        <p:spPr>
          <a:xfrm>
            <a:off x="1078992" y="3941064"/>
            <a:ext cx="598932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1. 原型设计</a:t>
            </a:r>
            <a:endParaRPr lang="en-US" sz="2320" dirty="0"/>
          </a:p>
        </p:txBody>
      </p:sp>
      <p:sp>
        <p:nvSpPr>
          <p:cNvPr id="10" name="Text 6"/>
          <p:cNvSpPr/>
          <p:nvPr/>
        </p:nvSpPr>
        <p:spPr>
          <a:xfrm>
            <a:off x="832104" y="2569464"/>
            <a:ext cx="12984480" cy="9784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7690"/>
              </a:lnSpc>
              <a:buNone/>
            </a:pPr>
            <a:r>
              <a:rPr lang="en-US" sz="641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CONTENTS</a:t>
            </a:r>
            <a:endParaRPr lang="en-US" sz="641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68488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587959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后端设计</a:t>
            </a:r>
            <a:endParaRPr lang="en-US" sz="4640" dirty="0"/>
          </a:p>
        </p:txBody>
      </p:sp>
      <p:sp>
        <p:nvSpPr>
          <p:cNvPr id="6" name="Text 1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1097280"/>
            <a:ext cx="12984480" cy="14173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04</a:t>
            </a:r>
            <a:endParaRPr lang="en-US" sz="9290" dirty="0"/>
          </a:p>
        </p:txBody>
      </p:sp>
      <p:sp>
        <p:nvSpPr>
          <p:cNvPr id="8" name="Text 3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20" y="2196973"/>
            <a:ext cx="1362456" cy="1088136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3185" y="1980438"/>
            <a:ext cx="950976" cy="1088136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2287" y="2196973"/>
            <a:ext cx="1088136" cy="1088136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706" y="2196973"/>
            <a:ext cx="1362456" cy="1088136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10630916" y="3673983"/>
            <a:ext cx="2715768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订单交易系统</a:t>
            </a:r>
            <a:endParaRPr lang="en-US" sz="1850" dirty="0"/>
          </a:p>
        </p:txBody>
      </p:sp>
      <p:sp>
        <p:nvSpPr>
          <p:cNvPr id="8" name="Text 1"/>
          <p:cNvSpPr/>
          <p:nvPr/>
        </p:nvSpPr>
        <p:spPr>
          <a:xfrm>
            <a:off x="832104" y="661289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后端实现功能</a:t>
            </a: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：</a:t>
            </a: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用户管理系统</a:t>
            </a: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，商品管理系统，</a:t>
            </a:r>
            <a:endParaRPr lang="zh-CN" altLang="en-US" sz="4640" dirty="0">
              <a:solidFill>
                <a:srgbClr val="615151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5570"/>
              </a:lnSpc>
              <a:buNone/>
            </a:pP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用户互动系统，订单交易系统</a:t>
            </a:r>
            <a:endParaRPr lang="zh-CN" altLang="en-US" sz="4640" dirty="0">
              <a:solidFill>
                <a:srgbClr val="615151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9" name="Text 2"/>
          <p:cNvSpPr/>
          <p:nvPr/>
        </p:nvSpPr>
        <p:spPr>
          <a:xfrm>
            <a:off x="7457821" y="3604768"/>
            <a:ext cx="2715768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用户互动系统</a:t>
            </a:r>
            <a:endParaRPr lang="en-US" sz="1850" dirty="0"/>
          </a:p>
        </p:txBody>
      </p:sp>
      <p:sp>
        <p:nvSpPr>
          <p:cNvPr id="10" name="Text 3"/>
          <p:cNvSpPr/>
          <p:nvPr/>
        </p:nvSpPr>
        <p:spPr>
          <a:xfrm>
            <a:off x="831850" y="3555238"/>
            <a:ext cx="2715768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用户管理系统</a:t>
            </a:r>
            <a:endParaRPr lang="en-US" sz="1850" dirty="0"/>
          </a:p>
        </p:txBody>
      </p:sp>
      <p:sp>
        <p:nvSpPr>
          <p:cNvPr id="11" name="Text 4"/>
          <p:cNvSpPr/>
          <p:nvPr/>
        </p:nvSpPr>
        <p:spPr>
          <a:xfrm>
            <a:off x="4417695" y="3604768"/>
            <a:ext cx="2715768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商品管理系统</a:t>
            </a:r>
            <a:endParaRPr lang="en-US" sz="1850" dirty="0"/>
          </a:p>
        </p:txBody>
      </p:sp>
      <p:sp>
        <p:nvSpPr>
          <p:cNvPr id="12" name="文本框 11"/>
          <p:cNvSpPr txBox="1"/>
          <p:nvPr/>
        </p:nvSpPr>
        <p:spPr>
          <a:xfrm>
            <a:off x="1364615" y="4030345"/>
            <a:ext cx="7571740" cy="4151630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zh-CN" altLang="en-US" sz="1600" b="0"/>
              <a:t>接口处理</a:t>
            </a:r>
            <a:endParaRPr lang="en-US" altLang="zh-CN" sz="1600" b="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en-US" altLang="zh-CN" sz="1600" b="0"/>
              <a:t>RESTful</a:t>
            </a:r>
            <a:r>
              <a:rPr lang="zh-CN" altLang="en-US" sz="1600" b="0"/>
              <a:t>风格</a:t>
            </a:r>
            <a:r>
              <a:rPr lang="en-US" altLang="zh-CN" sz="1600"/>
              <a:t>: </a:t>
            </a:r>
            <a:r>
              <a:rPr lang="zh-CN" altLang="en-US" sz="1600"/>
              <a:t>遵循</a:t>
            </a:r>
            <a:r>
              <a:rPr lang="en-US" altLang="zh-CN" sz="1600"/>
              <a:t>REST API</a:t>
            </a:r>
            <a:r>
              <a:rPr lang="zh-CN" altLang="en-US" sz="1600"/>
              <a:t>设计原则</a:t>
            </a:r>
            <a:endParaRPr lang="zh-CN" altLang="en-US" sz="160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en-US" altLang="zh-CN" sz="1600" b="0"/>
              <a:t>Token</a:t>
            </a:r>
            <a:r>
              <a:rPr lang="zh-CN" altLang="en-US" sz="1600" b="0"/>
              <a:t>认证</a:t>
            </a:r>
            <a:r>
              <a:rPr lang="en-US" altLang="zh-CN" sz="1600"/>
              <a:t>: </a:t>
            </a:r>
            <a:r>
              <a:rPr lang="zh-CN" altLang="en-US" sz="1600"/>
              <a:t>使用</a:t>
            </a:r>
            <a:r>
              <a:rPr lang="en-US" altLang="zh-CN" sz="1600"/>
              <a:t>Django REST Framework Token</a:t>
            </a:r>
            <a:r>
              <a:rPr lang="zh-CN" altLang="en-US" sz="1600"/>
              <a:t>认证</a:t>
            </a:r>
            <a:endParaRPr lang="zh-CN" altLang="en-US" sz="160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/>
              <a:t>权限控制</a:t>
            </a:r>
            <a:r>
              <a:rPr lang="en-US" altLang="zh-CN" sz="1600"/>
              <a:t>: </a:t>
            </a:r>
            <a:r>
              <a:rPr lang="zh-CN" altLang="en-US" sz="1600"/>
              <a:t>不同接口设置不同权限级别</a:t>
            </a:r>
            <a:endParaRPr lang="zh-CN" altLang="en-US" sz="160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/>
              <a:t>错误处理</a:t>
            </a:r>
            <a:r>
              <a:rPr lang="en-US" altLang="zh-CN" sz="1600"/>
              <a:t>: </a:t>
            </a:r>
            <a:r>
              <a:rPr lang="zh-CN" altLang="en-US" sz="1600"/>
              <a:t>完善的错误响应机制</a:t>
            </a:r>
            <a:endParaRPr lang="zh-CN" altLang="en-US" sz="1600"/>
          </a:p>
          <a:p>
            <a:pPr>
              <a:spcBef>
                <a:spcPts val="600"/>
              </a:spcBef>
              <a:spcAft>
                <a:spcPts val="300"/>
              </a:spcAft>
            </a:pPr>
            <a:r>
              <a:rPr lang="zh-CN" altLang="en-US" sz="1700" b="0"/>
              <a:t>安全</a:t>
            </a:r>
            <a:r>
              <a:rPr lang="zh-CN" altLang="en-US" sz="1700" b="0"/>
              <a:t>处理</a:t>
            </a:r>
            <a:endParaRPr lang="zh-CN" altLang="en-US" sz="1700" b="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/>
              <a:t>密码加密</a:t>
            </a:r>
            <a:r>
              <a:rPr lang="en-US" altLang="zh-CN" sz="1600"/>
              <a:t>: Django</a:t>
            </a:r>
            <a:r>
              <a:rPr lang="zh-CN" altLang="en-US" sz="1600"/>
              <a:t>内置密码加密</a:t>
            </a:r>
            <a:endParaRPr lang="zh-CN" altLang="en-US" sz="160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/>
              <a:t>文件类型验证</a:t>
            </a:r>
            <a:r>
              <a:rPr lang="en-US" altLang="zh-CN" sz="1600"/>
              <a:t>: </a:t>
            </a:r>
            <a:r>
              <a:rPr lang="zh-CN" altLang="en-US" sz="1600"/>
              <a:t>限制上传文件类型</a:t>
            </a:r>
            <a:endParaRPr lang="zh-CN" altLang="en-US" sz="160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/>
              <a:t>权限验证</a:t>
            </a:r>
            <a:r>
              <a:rPr lang="en-US" altLang="zh-CN" sz="1600"/>
              <a:t>: </a:t>
            </a:r>
            <a:r>
              <a:rPr lang="zh-CN" altLang="en-US" sz="1600"/>
              <a:t>确保用户只能操作自己的数据</a:t>
            </a:r>
            <a:endParaRPr lang="zh-CN" altLang="en-US" sz="160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en-US" altLang="zh-CN" sz="1600" b="0"/>
              <a:t>CORS</a:t>
            </a:r>
            <a:r>
              <a:rPr lang="zh-CN" altLang="en-US" sz="1600" b="0"/>
              <a:t>配置</a:t>
            </a:r>
            <a:r>
              <a:rPr lang="en-US" altLang="zh-CN" sz="1600"/>
              <a:t>: </a:t>
            </a:r>
            <a:r>
              <a:rPr lang="zh-CN" altLang="en-US" sz="1600"/>
              <a:t>支持跨域请求</a:t>
            </a:r>
            <a:endParaRPr lang="zh-CN" altLang="en-US" sz="1600"/>
          </a:p>
          <a:p>
            <a:pPr>
              <a:spcBef>
                <a:spcPts val="600"/>
              </a:spcBef>
              <a:spcAft>
                <a:spcPts val="300"/>
              </a:spcAft>
            </a:pPr>
            <a:r>
              <a:rPr lang="zh-CN" altLang="en-US" sz="1700" b="0"/>
              <a:t>用户体验</a:t>
            </a:r>
            <a:r>
              <a:rPr lang="zh-CN" altLang="en-US" sz="1700" b="0"/>
              <a:t>处理</a:t>
            </a:r>
            <a:endParaRPr lang="zh-CN" altLang="en-US" sz="1700" b="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/>
              <a:t>分页支持</a:t>
            </a:r>
            <a:r>
              <a:rPr lang="en-US" altLang="zh-CN" sz="1600"/>
              <a:t>: </a:t>
            </a:r>
            <a:r>
              <a:rPr lang="zh-CN" altLang="en-US" sz="1600"/>
              <a:t>列表数据分页显示</a:t>
            </a:r>
            <a:endParaRPr lang="zh-CN" altLang="en-US" sz="160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/>
              <a:t>搜索过滤</a:t>
            </a:r>
            <a:r>
              <a:rPr lang="en-US" altLang="zh-CN" sz="1600"/>
              <a:t>: </a:t>
            </a:r>
            <a:r>
              <a:rPr lang="zh-CN" altLang="en-US" sz="1600"/>
              <a:t>支持多条件搜索</a:t>
            </a:r>
            <a:endParaRPr lang="zh-CN" altLang="en-US" sz="160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/>
              <a:t>状态管理</a:t>
            </a:r>
            <a:r>
              <a:rPr lang="en-US" altLang="zh-CN" sz="1600"/>
              <a:t>: </a:t>
            </a:r>
            <a:r>
              <a:rPr lang="zh-CN" altLang="en-US" sz="1600"/>
              <a:t>完整的订单状态流转</a:t>
            </a:r>
            <a:endParaRPr lang="zh-CN" altLang="en-US" sz="1600"/>
          </a:p>
          <a:p>
            <a:pPr marL="0" indent="0">
              <a:spcBef>
                <a:spcPct val="0"/>
              </a:spcBef>
              <a:spcAft>
                <a:spcPct val="0"/>
              </a:spcAft>
              <a:buFont typeface="Arial" panose="020B0604020202020204"/>
              <a:buChar char="•"/>
            </a:pPr>
            <a:r>
              <a:rPr lang="zh-CN" altLang="en-US" sz="1600" b="0"/>
              <a:t>数据验证</a:t>
            </a:r>
            <a:r>
              <a:rPr lang="en-US" altLang="zh-CN" sz="1600"/>
              <a:t>: </a:t>
            </a:r>
            <a:r>
              <a:rPr lang="zh-CN" altLang="en-US" sz="1600"/>
              <a:t>前端和后端双重验证</a:t>
            </a:r>
            <a:endParaRPr lang="zh-CN" altLang="en-US"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858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02150" y="1179195"/>
            <a:ext cx="9058275" cy="2914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4502785" y="1751330"/>
            <a:ext cx="9057640" cy="4298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31850" y="1729105"/>
            <a:ext cx="5989320" cy="433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31850" y="2366645"/>
            <a:ext cx="5989320" cy="4406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832104" y="580644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835025" y="2996565"/>
            <a:ext cx="6233160" cy="431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831850" y="1101725"/>
            <a:ext cx="12984480" cy="1025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</a:t>
            </a: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管理系统</a:t>
            </a:r>
            <a:endParaRPr lang="en-US" sz="4640" dirty="0"/>
          </a:p>
        </p:txBody>
      </p:sp>
      <p:sp>
        <p:nvSpPr>
          <p:cNvPr id="11" name="Text 7"/>
          <p:cNvSpPr/>
          <p:nvPr/>
        </p:nvSpPr>
        <p:spPr>
          <a:xfrm>
            <a:off x="4526915" y="2418080"/>
            <a:ext cx="9033510" cy="5346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831850" y="2461260"/>
            <a:ext cx="5989320" cy="51542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用户注册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支持用户名、邮箱、密码注册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用户登录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Token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认证机制，记录登录时间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用户信息管理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查看和更新个人信息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头像上传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支持用户头像上传和更新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密码修改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安全的密码修改功能，包含验证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头像上传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用户头像上传和管理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商品图片上传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支持多图上传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文件验证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验证文件类型和大小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文件存储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本地文件系统存储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858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02150" y="1179195"/>
            <a:ext cx="9058275" cy="2914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4502785" y="1751330"/>
            <a:ext cx="9057640" cy="4298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31850" y="1729105"/>
            <a:ext cx="5989320" cy="433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31850" y="2366645"/>
            <a:ext cx="5989320" cy="4406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832104" y="580644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835025" y="2996565"/>
            <a:ext cx="6233160" cy="431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831850" y="1101725"/>
            <a:ext cx="12984480" cy="1025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</a:t>
            </a: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管理系统</a:t>
            </a:r>
            <a:endParaRPr lang="en-US" sz="4640" dirty="0"/>
          </a:p>
        </p:txBody>
      </p:sp>
      <p:sp>
        <p:nvSpPr>
          <p:cNvPr id="11" name="Text 7"/>
          <p:cNvSpPr/>
          <p:nvPr/>
        </p:nvSpPr>
        <p:spPr>
          <a:xfrm>
            <a:off x="4526915" y="2418080"/>
            <a:ext cx="9033510" cy="5346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831850" y="2461260"/>
            <a:ext cx="5989320" cy="51542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商品发布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支持创建商品，包含名称、分类、价格、详情等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商品分类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4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个分类（书本、手机、衣服、其他）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商品图片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支持多图上传（最多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10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张）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商品属性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库存、新旧程度、是否支持砍价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CRUD: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完整的增删改查操作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商品搜索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支持按名称、分类、价格范围搜索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商品列表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分页显示所有商品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858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02150" y="1179195"/>
            <a:ext cx="9058275" cy="2914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4502785" y="1751330"/>
            <a:ext cx="9057640" cy="4298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31850" y="1729105"/>
            <a:ext cx="5989320" cy="433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31850" y="2366645"/>
            <a:ext cx="5989320" cy="4406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832104" y="580644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835025" y="2996565"/>
            <a:ext cx="6233160" cy="431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831850" y="1101725"/>
            <a:ext cx="12984480" cy="1025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用户互动系统</a:t>
            </a:r>
            <a:endParaRPr lang="en-US" sz="4640" dirty="0"/>
          </a:p>
        </p:txBody>
      </p:sp>
      <p:sp>
        <p:nvSpPr>
          <p:cNvPr id="11" name="Text 7"/>
          <p:cNvSpPr/>
          <p:nvPr/>
        </p:nvSpPr>
        <p:spPr>
          <a:xfrm>
            <a:off x="4526915" y="2418080"/>
            <a:ext cx="9033510" cy="5346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831850" y="2461260"/>
            <a:ext cx="5989320" cy="51542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浏览记录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自动记录用户浏览的商品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收藏功能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用户可以收藏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/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取消收藏商品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想要功能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用户标记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"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想要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"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的商品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互动统计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统计商品的浏览、收藏、想要数量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个人收藏列表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查看用户收藏的商品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浏览历史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查看用户浏览过的商品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商品评论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用户可以对商品发表评论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评论回复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支持评论的回复功能（树形结构）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评论列表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分页显示商品评论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评论时间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记录评论创建时间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858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4502150" y="1179195"/>
            <a:ext cx="9058275" cy="2914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5" name="Text 1"/>
          <p:cNvSpPr/>
          <p:nvPr/>
        </p:nvSpPr>
        <p:spPr>
          <a:xfrm>
            <a:off x="4502785" y="1751330"/>
            <a:ext cx="9057640" cy="4298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831850" y="1729105"/>
            <a:ext cx="5989320" cy="4330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31850" y="2366645"/>
            <a:ext cx="5989320" cy="4406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832104" y="580644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835025" y="2996565"/>
            <a:ext cx="6233160" cy="431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831850" y="1101725"/>
            <a:ext cx="12984480" cy="10255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zh-CN" alt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订单交易系统</a:t>
            </a:r>
            <a:endParaRPr lang="zh-CN" altLang="en-US" sz="4640" dirty="0"/>
          </a:p>
        </p:txBody>
      </p:sp>
      <p:sp>
        <p:nvSpPr>
          <p:cNvPr id="11" name="Text 7"/>
          <p:cNvSpPr/>
          <p:nvPr/>
        </p:nvSpPr>
        <p:spPr>
          <a:xfrm>
            <a:off x="4526915" y="2418080"/>
            <a:ext cx="9033510" cy="5346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831850" y="2461260"/>
            <a:ext cx="5989320" cy="515429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订单创建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买家创建购买订单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订单状态管理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</a:t>
            </a:r>
            <a:endParaRPr lang="en-US" altLang="zh-CN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待交易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(0)</a:t>
            </a:r>
            <a:endParaRPr lang="en-US" altLang="zh-CN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交易成功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(1)</a:t>
            </a:r>
            <a:endParaRPr lang="en-US" altLang="zh-CN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交易失败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(2)</a:t>
            </a:r>
            <a:endParaRPr lang="en-US" altLang="zh-CN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退款中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(3)</a:t>
            </a:r>
            <a:endParaRPr lang="en-US" altLang="zh-CN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退款成功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(4)</a:t>
            </a:r>
            <a:endParaRPr lang="en-US" altLang="zh-CN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订单审核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卖家审核订单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退款系统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支持申请退款和退款审核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订单查询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分别查看购买和卖出的订单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r>
              <a:rPr lang="en-US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✅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自动订单号</a:t>
            </a:r>
            <a:r>
              <a:rPr lang="en-US" altLang="zh-CN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: 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生成唯一订单编号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630168"/>
            <a:ext cx="12984480" cy="9784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7690"/>
              </a:lnSpc>
              <a:buNone/>
            </a:pPr>
            <a:r>
              <a:rPr lang="en-US" sz="641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Thank You</a:t>
            </a:r>
            <a:endParaRPr lang="en-US" sz="641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858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634" y="7192391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1850" y="997585"/>
            <a:ext cx="12984480" cy="11201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01</a:t>
            </a:r>
            <a:endParaRPr lang="en-US" sz="9290" dirty="0"/>
          </a:p>
        </p:txBody>
      </p:sp>
      <p:sp>
        <p:nvSpPr>
          <p:cNvPr id="9" name="Text 4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1850" y="6064250"/>
            <a:ext cx="12984480" cy="6210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原型设计</a:t>
            </a:r>
            <a:endParaRPr lang="en-US" sz="4640" dirty="0"/>
          </a:p>
        </p:txBody>
      </p:sp>
      <p:sp>
        <p:nvSpPr>
          <p:cNvPr id="11" name="Text 6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823" y="938403"/>
            <a:ext cx="475488" cy="475488"/>
          </a:xfrm>
          <a:prstGeom prst="rect">
            <a:avLst/>
          </a:prstGeom>
        </p:spPr>
      </p:pic>
      <p:sp>
        <p:nvSpPr>
          <p:cNvPr id="7" name="Text 1"/>
          <p:cNvSpPr/>
          <p:nvPr/>
        </p:nvSpPr>
        <p:spPr>
          <a:xfrm>
            <a:off x="1170051" y="1023239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1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831850" y="254635"/>
            <a:ext cx="8009890" cy="5638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原型设计内容</a:t>
            </a:r>
            <a:endParaRPr lang="en-US" sz="4640" dirty="0"/>
          </a:p>
        </p:txBody>
      </p:sp>
      <p:sp>
        <p:nvSpPr>
          <p:cNvPr id="9" name="Text 3"/>
          <p:cNvSpPr/>
          <p:nvPr/>
        </p:nvSpPr>
        <p:spPr>
          <a:xfrm>
            <a:off x="1609090" y="4321175"/>
            <a:ext cx="7214870" cy="5346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832104" y="5303520"/>
            <a:ext cx="801014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1609090" y="938530"/>
            <a:ext cx="7214870" cy="3860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网站地图+线框图展示</a:t>
            </a:r>
            <a:endParaRPr lang="en-US" sz="1850" dirty="0"/>
          </a:p>
        </p:txBody>
      </p:sp>
      <p:pic>
        <p:nvPicPr>
          <p:cNvPr id="12" name="图片 11" descr="c59a01a5c0915b8232a9fa99505025a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930" y="1325245"/>
            <a:ext cx="7430135" cy="6050915"/>
          </a:xfrm>
          <a:prstGeom prst="rect">
            <a:avLst/>
          </a:prstGeom>
        </p:spPr>
      </p:pic>
      <p:pic>
        <p:nvPicPr>
          <p:cNvPr id="13" name="图片 12" descr="a89dc3b38dfab0c62145a4b7d6a7bb6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540" y="1444625"/>
            <a:ext cx="6168390" cy="62153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7918" y="476758"/>
            <a:ext cx="475488" cy="47548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410335" y="476885"/>
            <a:ext cx="9562465" cy="45974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  <a:sym typeface="+mn-ea"/>
              </a:rPr>
              <a:t>墨刀设计图展示</a:t>
            </a:r>
            <a:endParaRPr lang="en-US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  <a:sym typeface="+mn-ea"/>
            </a:endParaRPr>
          </a:p>
        </p:txBody>
      </p:sp>
      <p:sp>
        <p:nvSpPr>
          <p:cNvPr id="6" name="Text 0"/>
          <p:cNvSpPr/>
          <p:nvPr/>
        </p:nvSpPr>
        <p:spPr>
          <a:xfrm>
            <a:off x="1012571" y="556133"/>
            <a:ext cx="173736" cy="301752"/>
          </a:xfrm>
          <a:prstGeom prst="rect">
            <a:avLst/>
          </a:prstGeom>
          <a:noFill/>
        </p:spPr>
        <p:txBody>
          <a:bodyPr wrap="none" lIns="0" tIns="0" rIns="0" bIns="0" rtlCol="0" anchor="t"/>
          <a:p>
            <a:pPr marL="0" indent="0" algn="ctr">
              <a:lnSpc>
                <a:spcPts val="2320"/>
              </a:lnSpc>
              <a:buNone/>
            </a:pPr>
            <a:r>
              <a:rPr lang="en-US" sz="2320" dirty="0">
                <a:solidFill>
                  <a:srgbClr val="4A4A4A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2</a:t>
            </a:r>
            <a:endParaRPr lang="en-US" sz="2320" dirty="0"/>
          </a:p>
        </p:txBody>
      </p:sp>
      <p:pic>
        <p:nvPicPr>
          <p:cNvPr id="15" name="图片 14" descr="43ae256c97c8d5d0acdc27fdfafe02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20" y="1448435"/>
            <a:ext cx="6692265" cy="5528945"/>
          </a:xfrm>
          <a:prstGeom prst="rect">
            <a:avLst/>
          </a:prstGeom>
        </p:spPr>
      </p:pic>
      <p:pic>
        <p:nvPicPr>
          <p:cNvPr id="17" name="图片 16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680" y="1448435"/>
            <a:ext cx="7569200" cy="5490210"/>
          </a:xfrm>
          <a:prstGeom prst="rect">
            <a:avLst/>
          </a:prstGeom>
        </p:spPr>
      </p:pic>
      <p:pic>
        <p:nvPicPr>
          <p:cNvPr id="18" name="图片 17" descr="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950" y="1264920"/>
            <a:ext cx="6099810" cy="5712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68488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1097280"/>
            <a:ext cx="12984480" cy="14173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02</a:t>
            </a:r>
            <a:endParaRPr lang="en-US" sz="9290" dirty="0"/>
          </a:p>
        </p:txBody>
      </p:sp>
      <p:sp>
        <p:nvSpPr>
          <p:cNvPr id="7" name="Text 2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587959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API设计</a:t>
            </a:r>
            <a:endParaRPr lang="en-US" sz="4640" dirty="0"/>
          </a:p>
        </p:txBody>
      </p:sp>
      <p:sp>
        <p:nvSpPr>
          <p:cNvPr id="9" name="Text 4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9870" y="-8890"/>
            <a:ext cx="14630400" cy="8238744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951230" y="1942465"/>
            <a:ext cx="3511550" cy="4946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我们小组通过apifox进行api设计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831850" y="2440940"/>
            <a:ext cx="3986530" cy="6807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通过小组讨论，首先确定了该项目的数据模型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。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832104" y="1051560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API设计内容</a:t>
            </a:r>
            <a:endParaRPr lang="en-US" sz="4640" dirty="0"/>
          </a:p>
        </p:txBody>
      </p:sp>
      <p:sp>
        <p:nvSpPr>
          <p:cNvPr id="13" name="Text 7"/>
          <p:cNvSpPr/>
          <p:nvPr/>
        </p:nvSpPr>
        <p:spPr>
          <a:xfrm>
            <a:off x="9710928" y="556869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0" y="288925"/>
            <a:ext cx="7957820" cy="3524885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3900" y="4186555"/>
            <a:ext cx="7709535" cy="32010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" y="3828415"/>
            <a:ext cx="5489575" cy="3942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8890"/>
            <a:ext cx="14859635" cy="823849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832104" y="6830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 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951230" y="1942465"/>
            <a:ext cx="3511550" cy="4946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我们小组通过apifox进行api设计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831850" y="2440940"/>
            <a:ext cx="3048635" cy="4705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同时完成多个接口</a:t>
            </a:r>
            <a:r>
              <a:rPr lang="zh-CN" altLang="en-US" sz="1850" dirty="0">
                <a:solidFill>
                  <a:srgbClr val="464646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设计</a:t>
            </a:r>
            <a:endParaRPr lang="zh-CN" altLang="en-US" sz="1850" dirty="0">
              <a:solidFill>
                <a:srgbClr val="464646"/>
              </a:solidFill>
              <a:latin typeface="Roboto-Roboto-Bold" pitchFamily="34" charset="0"/>
              <a:ea typeface="Roboto-Roboto-Bold" pitchFamily="34" charset="-122"/>
              <a:cs typeface="Roboto-Roboto-Bold" pitchFamily="34" charset="-12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832104" y="1051560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API设计内容</a:t>
            </a:r>
            <a:endParaRPr lang="en-US" sz="4640" dirty="0"/>
          </a:p>
        </p:txBody>
      </p:sp>
      <p:sp>
        <p:nvSpPr>
          <p:cNvPr id="13" name="Text 7"/>
          <p:cNvSpPr/>
          <p:nvPr/>
        </p:nvSpPr>
        <p:spPr>
          <a:xfrm>
            <a:off x="9710928" y="5568696"/>
            <a:ext cx="3986784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3333115"/>
            <a:ext cx="6289040" cy="41186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7470" y="1591945"/>
            <a:ext cx="7690485" cy="4855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6848856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277977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6" name="Text 1"/>
          <p:cNvSpPr/>
          <p:nvPr/>
        </p:nvSpPr>
        <p:spPr>
          <a:xfrm>
            <a:off x="832104" y="4014216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7" name="Text 2"/>
          <p:cNvSpPr/>
          <p:nvPr/>
        </p:nvSpPr>
        <p:spPr>
          <a:xfrm>
            <a:off x="832104" y="463600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8" name="Text 3"/>
          <p:cNvSpPr/>
          <p:nvPr/>
        </p:nvSpPr>
        <p:spPr>
          <a:xfrm>
            <a:off x="832104" y="5257800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832104" y="3401568"/>
            <a:ext cx="12984480" cy="35661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80"/>
              </a:lnSpc>
              <a:buNone/>
            </a:pPr>
            <a:endParaRPr lang="en-US" sz="1850" dirty="0"/>
          </a:p>
        </p:txBody>
      </p:sp>
      <p:sp>
        <p:nvSpPr>
          <p:cNvPr id="10" name="Text 5"/>
          <p:cNvSpPr/>
          <p:nvPr/>
        </p:nvSpPr>
        <p:spPr>
          <a:xfrm>
            <a:off x="832104" y="1097280"/>
            <a:ext cx="12984480" cy="141732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1140"/>
              </a:lnSpc>
              <a:buNone/>
            </a:pPr>
            <a:r>
              <a:rPr lang="en-US" sz="929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03</a:t>
            </a:r>
            <a:endParaRPr lang="en-US" sz="9290" dirty="0"/>
          </a:p>
        </p:txBody>
      </p:sp>
      <p:sp>
        <p:nvSpPr>
          <p:cNvPr id="11" name="Text 6"/>
          <p:cNvSpPr/>
          <p:nvPr/>
        </p:nvSpPr>
        <p:spPr>
          <a:xfrm>
            <a:off x="832104" y="5879592"/>
            <a:ext cx="12984480" cy="71323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70"/>
              </a:lnSpc>
              <a:buNone/>
            </a:pPr>
            <a:r>
              <a:rPr lang="en-US" sz="4640" dirty="0">
                <a:solidFill>
                  <a:srgbClr val="615151"/>
                </a:solidFill>
                <a:latin typeface="Roboto-Roboto-Bold" pitchFamily="34" charset="0"/>
                <a:ea typeface="Roboto-Roboto-Bold" pitchFamily="34" charset="-122"/>
                <a:cs typeface="Roboto-Roboto-Bold" pitchFamily="34" charset="-120"/>
              </a:rPr>
              <a:t>前端设计</a:t>
            </a:r>
            <a:endParaRPr lang="en-US" sz="464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0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1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2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3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4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5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6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7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8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19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0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1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2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3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4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5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6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7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8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29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0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1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2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3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4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35.xml><?xml version="1.0" encoding="utf-8"?>
<p:tagLst xmlns:p="http://schemas.openxmlformats.org/presentationml/2006/main">
  <p:tag name="KSO_WM_DIAGRAM_VIRTUALLY_FRAME" val="{&quot;height&quot;:484,&quot;left&quot;:66.24,&quot;top&quot;:103.5,&quot;width&quot;:628.5600000000001}"/>
</p:tagLst>
</file>

<file path=ppt/tags/tag36.xml><?xml version="1.0" encoding="utf-8"?>
<p:tagLst xmlns:p="http://schemas.openxmlformats.org/presentationml/2006/main">
  <p:tag name="KSO_WM_DIAGRAM_VIRTUALLY_FRAME" val="{&quot;height&quot;:484,&quot;left&quot;:66.24,&quot;top&quot;:103.5,&quot;width&quot;:628.5600000000001}"/>
</p:tagLst>
</file>

<file path=ppt/tags/tag37.xml><?xml version="1.0" encoding="utf-8"?>
<p:tagLst xmlns:p="http://schemas.openxmlformats.org/presentationml/2006/main">
  <p:tag name="KSO_WM_DIAGRAM_VIRTUALLY_FRAME" val="{&quot;height&quot;:484,&quot;left&quot;:66.24,&quot;top&quot;:103.5,&quot;width&quot;:628.5600000000001}"/>
</p:tagLst>
</file>

<file path=ppt/tags/tag38.xml><?xml version="1.0" encoding="utf-8"?>
<p:tagLst xmlns:p="http://schemas.openxmlformats.org/presentationml/2006/main">
  <p:tag name="TABLE_ENDDRAG_ORIGIN_RECT" val="990*243"/>
  <p:tag name="TABLE_ENDDRAG_RECT" val="80*142*990*243"/>
</p:tagLst>
</file>

<file path=ppt/tags/tag4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5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6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7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8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ags/tag9.xml><?xml version="1.0" encoding="utf-8"?>
<p:tagLst xmlns:p="http://schemas.openxmlformats.org/presentationml/2006/main">
  <p:tag name="KSO_WM_DIAGRAM_VIRTUALLY_FRAME" val="{&quot;height&quot;:519.0900000000001,&quot;left&quot;:74.88,&quot;top&quot;:159.84,&quot;width&quot;:1003.68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2810</Words>
  <Application>WPS 演示</Application>
  <PresentationFormat>On-screen Show (16:9)</PresentationFormat>
  <Paragraphs>330</Paragraphs>
  <Slides>26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42" baseType="lpstr">
      <vt:lpstr>Arial</vt:lpstr>
      <vt:lpstr>宋体</vt:lpstr>
      <vt:lpstr>Wingdings</vt:lpstr>
      <vt:lpstr>Roboto-Roboto-Bold</vt:lpstr>
      <vt:lpstr>Segoe Print</vt:lpstr>
      <vt:lpstr>Roboto-Roboto-Bold</vt:lpstr>
      <vt:lpstr>Roboto-Roboto-Bold</vt:lpstr>
      <vt:lpstr>Calibri</vt:lpstr>
      <vt:lpstr>微软雅黑</vt:lpstr>
      <vt:lpstr>Arial Unicode MS</vt:lpstr>
      <vt:lpstr>等线</vt:lpstr>
      <vt:lpstr>Arial</vt:lpstr>
      <vt:lpstr>Segoe WPC</vt:lpstr>
      <vt:lpstr>Inter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T-yoona</cp:lastModifiedBy>
  <cp:revision>9</cp:revision>
  <dcterms:created xsi:type="dcterms:W3CDTF">2025-04-28T07:25:00Z</dcterms:created>
  <dcterms:modified xsi:type="dcterms:W3CDTF">2025-06-10T14:44:25Z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CE8D2CA0E0754890B7DD171845CA729D_12</vt:lpwstr>
  </property>
  <property fmtid="{D5CDD505-2E9C-101B-9397-08002B2CF9AE}" pid="3" name="KSOProductBuildVer">
    <vt:lpwstr>2052-12.1.0.21171</vt:lpwstr>
  </property>
</Properties>
</file>